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25"/>
  </p:notesMasterIdLst>
  <p:sldIdLst>
    <p:sldId id="269" r:id="rId3"/>
    <p:sldId id="282" r:id="rId4"/>
    <p:sldId id="289" r:id="rId5"/>
    <p:sldId id="266" r:id="rId6"/>
    <p:sldId id="265" r:id="rId7"/>
    <p:sldId id="263" r:id="rId8"/>
    <p:sldId id="261" r:id="rId9"/>
    <p:sldId id="283" r:id="rId10"/>
    <p:sldId id="286" r:id="rId11"/>
    <p:sldId id="288" r:id="rId12"/>
    <p:sldId id="276" r:id="rId13"/>
    <p:sldId id="275" r:id="rId14"/>
    <p:sldId id="273" r:id="rId15"/>
    <p:sldId id="272" r:id="rId16"/>
    <p:sldId id="290" r:id="rId17"/>
    <p:sldId id="274" r:id="rId18"/>
    <p:sldId id="260" r:id="rId19"/>
    <p:sldId id="271" r:id="rId20"/>
    <p:sldId id="284" r:id="rId21"/>
    <p:sldId id="293" r:id="rId22"/>
    <p:sldId id="270" r:id="rId23"/>
    <p:sldId id="285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00329-E986-A492-AA00-65B7BA34A499}" v="331" dt="2023-10-16T15:14:00.450"/>
    <p1510:client id="{11C8E643-B283-4F33-973E-8EBC75042602}" v="1" dt="2022-10-03T14:51:14.263"/>
    <p1510:client id="{4FD5FD98-64ED-701D-07D7-A2680A399A28}" v="225" dt="2023-10-19T12:36:18.760"/>
    <p1510:client id="{71CB2742-1F3F-3C8C-BBD9-B182EA62C538}" v="15" dt="2022-10-12T10:49:26.889"/>
    <p1510:client id="{A81D0DB6-1B55-DADA-7495-9E8962929219}" v="958" dt="2023-06-30T14:00:51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7B0239-7483-4ABC-9DA4-907D91911551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9DF6CB4-9CE0-48AB-A654-B79BADABC968}">
      <dgm:prSet custT="1"/>
      <dgm:spPr/>
      <dgm:t>
        <a:bodyPr/>
        <a:lstStyle/>
        <a:p>
          <a:pPr rtl="0"/>
          <a:r>
            <a:rPr lang="en-US" sz="2000" dirty="0" err="1"/>
            <a:t>Förbereder</a:t>
          </a:r>
          <a:r>
            <a:rPr lang="en-US" sz="2000" dirty="0"/>
            <a:t> dig för </a:t>
          </a:r>
          <a:r>
            <a:rPr lang="en-US" sz="2000" b="1" dirty="0" err="1"/>
            <a:t>högre</a:t>
          </a:r>
          <a:r>
            <a:rPr lang="en-US" sz="2000" b="1" dirty="0"/>
            <a:t> studier </a:t>
          </a:r>
          <a:r>
            <a:rPr lang="en-US" sz="2000" dirty="0"/>
            <a:t>ex. </a:t>
          </a:r>
          <a:r>
            <a:rPr lang="en-US" sz="2000" dirty="0" err="1"/>
            <a:t>Universitet</a:t>
          </a:r>
          <a:r>
            <a:rPr lang="en-US" sz="2000" dirty="0"/>
            <a:t> </a:t>
          </a:r>
          <a:r>
            <a:rPr lang="en-US" sz="2000" dirty="0" err="1">
              <a:latin typeface="Garamond" panose="02020404030301010803"/>
            </a:rPr>
            <a:t>och</a:t>
          </a:r>
          <a:r>
            <a:rPr lang="en-US" sz="2000" dirty="0">
              <a:latin typeface="Garamond" panose="02020404030301010803"/>
            </a:rPr>
            <a:t> </a:t>
          </a:r>
          <a:r>
            <a:rPr lang="en-US" sz="2000" dirty="0" err="1"/>
            <a:t>Högskola</a:t>
          </a:r>
          <a:r>
            <a:rPr lang="en-US" sz="2000" dirty="0">
              <a:latin typeface="Garamond" panose="02020404030301010803"/>
            </a:rPr>
            <a:t>. </a:t>
          </a:r>
          <a:endParaRPr lang="en-US" sz="2000" dirty="0"/>
        </a:p>
      </dgm:t>
    </dgm:pt>
    <dgm:pt modelId="{6AB00621-2A0D-4552-94B5-8B19D2A2F2E1}" type="parTrans" cxnId="{4568938F-78A7-4822-94D4-499300CC9BD5}">
      <dgm:prSet/>
      <dgm:spPr/>
      <dgm:t>
        <a:bodyPr/>
        <a:lstStyle/>
        <a:p>
          <a:endParaRPr lang="en-US"/>
        </a:p>
      </dgm:t>
    </dgm:pt>
    <dgm:pt modelId="{CB2EAE17-B21C-48BD-A014-DC3302275525}" type="sibTrans" cxnId="{4568938F-78A7-4822-94D4-499300CC9BD5}">
      <dgm:prSet/>
      <dgm:spPr/>
      <dgm:t>
        <a:bodyPr/>
        <a:lstStyle/>
        <a:p>
          <a:endParaRPr lang="en-US"/>
        </a:p>
      </dgm:t>
    </dgm:pt>
    <dgm:pt modelId="{739DCAC8-AFC4-41AD-B661-EE6766E2D60F}">
      <dgm:prSet custT="1"/>
      <dgm:spPr/>
      <dgm:t>
        <a:bodyPr/>
        <a:lstStyle/>
        <a:p>
          <a:pPr rtl="0"/>
          <a:r>
            <a:rPr lang="en-US" sz="2000" dirty="0" err="1"/>
            <a:t>Högskoleförberedande</a:t>
          </a:r>
          <a:r>
            <a:rPr lang="en-US" sz="2000" dirty="0"/>
            <a:t> examen = </a:t>
          </a:r>
          <a:r>
            <a:rPr lang="en-US" sz="2000" b="1" dirty="0" err="1"/>
            <a:t>grundläggande</a:t>
          </a:r>
          <a:r>
            <a:rPr lang="en-US" sz="2000" b="1" dirty="0"/>
            <a:t> </a:t>
          </a:r>
          <a:r>
            <a:rPr lang="en-US" sz="2000" b="1" dirty="0" err="1"/>
            <a:t>behörighet</a:t>
          </a:r>
          <a:r>
            <a:rPr lang="en-US" sz="2000" b="1" dirty="0">
              <a:latin typeface="Garamond" panose="02020404030301010803"/>
            </a:rPr>
            <a:t> </a:t>
          </a:r>
          <a:endParaRPr lang="en-US" sz="2000" b="1" dirty="0"/>
        </a:p>
      </dgm:t>
    </dgm:pt>
    <dgm:pt modelId="{D43C58BC-3837-4E41-8851-54E1F60E0164}" type="parTrans" cxnId="{F182F208-B5BD-457E-B2EB-76C2C7F147AB}">
      <dgm:prSet/>
      <dgm:spPr/>
      <dgm:t>
        <a:bodyPr/>
        <a:lstStyle/>
        <a:p>
          <a:endParaRPr lang="en-US"/>
        </a:p>
      </dgm:t>
    </dgm:pt>
    <dgm:pt modelId="{5CB14B90-AF89-4FDA-83E4-5493CAA09794}" type="sibTrans" cxnId="{F182F208-B5BD-457E-B2EB-76C2C7F147AB}">
      <dgm:prSet/>
      <dgm:spPr/>
      <dgm:t>
        <a:bodyPr/>
        <a:lstStyle/>
        <a:p>
          <a:endParaRPr lang="en-US"/>
        </a:p>
      </dgm:t>
    </dgm:pt>
    <dgm:pt modelId="{6A83B843-7307-466F-94AF-3E5BE415D96E}">
      <dgm:prSet custT="1"/>
      <dgm:spPr/>
      <dgm:t>
        <a:bodyPr/>
        <a:lstStyle/>
        <a:p>
          <a:pPr rtl="0"/>
          <a:r>
            <a:rPr lang="en-US" sz="2000" b="1" dirty="0" err="1"/>
            <a:t>Särskild</a:t>
          </a:r>
          <a:r>
            <a:rPr lang="en-US" sz="2000" b="1" dirty="0"/>
            <a:t> </a:t>
          </a:r>
          <a:r>
            <a:rPr lang="en-US" sz="2000" b="1" dirty="0" err="1"/>
            <a:t>behörighet</a:t>
          </a:r>
          <a:r>
            <a:rPr lang="en-US" sz="2000" b="1" dirty="0">
              <a:latin typeface="Garamond" panose="02020404030301010803"/>
            </a:rPr>
            <a:t> </a:t>
          </a:r>
          <a:endParaRPr lang="en-US" sz="2000" b="1" dirty="0"/>
        </a:p>
      </dgm:t>
    </dgm:pt>
    <dgm:pt modelId="{1DBE1018-80C9-407A-A067-87F24E53136B}" type="parTrans" cxnId="{BE1FBFB3-927C-411D-8959-712E9C5DCC57}">
      <dgm:prSet/>
      <dgm:spPr/>
      <dgm:t>
        <a:bodyPr/>
        <a:lstStyle/>
        <a:p>
          <a:endParaRPr lang="en-US"/>
        </a:p>
      </dgm:t>
    </dgm:pt>
    <dgm:pt modelId="{9941B389-FDEC-444C-A3B0-EA88B9D495BD}" type="sibTrans" cxnId="{BE1FBFB3-927C-411D-8959-712E9C5DCC57}">
      <dgm:prSet/>
      <dgm:spPr/>
      <dgm:t>
        <a:bodyPr/>
        <a:lstStyle/>
        <a:p>
          <a:endParaRPr lang="en-US"/>
        </a:p>
      </dgm:t>
    </dgm:pt>
    <dgm:pt modelId="{AC1EF1FB-0177-4C12-9D23-299086BE7509}" type="pres">
      <dgm:prSet presAssocID="{A17B0239-7483-4ABC-9DA4-907D91911551}" presName="root" presStyleCnt="0">
        <dgm:presLayoutVars>
          <dgm:dir/>
          <dgm:resizeHandles val="exact"/>
        </dgm:presLayoutVars>
      </dgm:prSet>
      <dgm:spPr/>
    </dgm:pt>
    <dgm:pt modelId="{796CA525-1EEA-4C0F-AA60-360A5DDBC5F9}" type="pres">
      <dgm:prSet presAssocID="{A17B0239-7483-4ABC-9DA4-907D91911551}" presName="container" presStyleCnt="0">
        <dgm:presLayoutVars>
          <dgm:dir/>
          <dgm:resizeHandles val="exact"/>
        </dgm:presLayoutVars>
      </dgm:prSet>
      <dgm:spPr/>
    </dgm:pt>
    <dgm:pt modelId="{7C0248AB-BD82-4153-80A9-B9F351ADE7DC}" type="pres">
      <dgm:prSet presAssocID="{19DF6CB4-9CE0-48AB-A654-B79BADABC968}" presName="compNode" presStyleCnt="0"/>
      <dgm:spPr/>
    </dgm:pt>
    <dgm:pt modelId="{2D2BE7CB-AD82-4405-820F-1ECD18B4BFF9}" type="pres">
      <dgm:prSet presAssocID="{19DF6CB4-9CE0-48AB-A654-B79BADABC968}" presName="iconBgRect" presStyleLbl="bgShp" presStyleIdx="0" presStyleCnt="3"/>
      <dgm:spPr/>
    </dgm:pt>
    <dgm:pt modelId="{6D98CFBF-CE4C-4DC7-BB8C-E2DF7F45D032}" type="pres">
      <dgm:prSet presAssocID="{19DF6CB4-9CE0-48AB-A654-B79BADABC96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öcker"/>
        </a:ext>
      </dgm:extLst>
    </dgm:pt>
    <dgm:pt modelId="{50D4D61D-AE0F-429D-A232-DACEF769F11E}" type="pres">
      <dgm:prSet presAssocID="{19DF6CB4-9CE0-48AB-A654-B79BADABC968}" presName="spaceRect" presStyleCnt="0"/>
      <dgm:spPr/>
    </dgm:pt>
    <dgm:pt modelId="{E509BBB0-7339-4380-9FA2-08C10DC5181C}" type="pres">
      <dgm:prSet presAssocID="{19DF6CB4-9CE0-48AB-A654-B79BADABC968}" presName="textRect" presStyleLbl="revTx" presStyleIdx="0" presStyleCnt="3">
        <dgm:presLayoutVars>
          <dgm:chMax val="1"/>
          <dgm:chPref val="1"/>
        </dgm:presLayoutVars>
      </dgm:prSet>
      <dgm:spPr/>
    </dgm:pt>
    <dgm:pt modelId="{3BAE5AA3-F3C1-4273-8939-EA3C56D6CD3B}" type="pres">
      <dgm:prSet presAssocID="{CB2EAE17-B21C-48BD-A014-DC3302275525}" presName="sibTrans" presStyleLbl="sibTrans2D1" presStyleIdx="0" presStyleCnt="0"/>
      <dgm:spPr/>
    </dgm:pt>
    <dgm:pt modelId="{7582F177-6267-4E11-B4A3-B23C04700A11}" type="pres">
      <dgm:prSet presAssocID="{739DCAC8-AFC4-41AD-B661-EE6766E2D60F}" presName="compNode" presStyleCnt="0"/>
      <dgm:spPr/>
    </dgm:pt>
    <dgm:pt modelId="{511602AC-30E0-4532-A89A-3F603A882964}" type="pres">
      <dgm:prSet presAssocID="{739DCAC8-AFC4-41AD-B661-EE6766E2D60F}" presName="iconBgRect" presStyleLbl="bgShp" presStyleIdx="1" presStyleCnt="3"/>
      <dgm:spPr/>
    </dgm:pt>
    <dgm:pt modelId="{AB169EE9-F1EF-42E8-9A96-857467809251}" type="pres">
      <dgm:prSet presAssocID="{739DCAC8-AFC4-41AD-B661-EE6766E2D60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6566F05-3B7E-48C0-B0F9-8C8B0EA51E41}" type="pres">
      <dgm:prSet presAssocID="{739DCAC8-AFC4-41AD-B661-EE6766E2D60F}" presName="spaceRect" presStyleCnt="0"/>
      <dgm:spPr/>
    </dgm:pt>
    <dgm:pt modelId="{B3D42A99-F5F9-46BA-AB76-8FF6A50C1F98}" type="pres">
      <dgm:prSet presAssocID="{739DCAC8-AFC4-41AD-B661-EE6766E2D60F}" presName="textRect" presStyleLbl="revTx" presStyleIdx="1" presStyleCnt="3" custScaleY="143169">
        <dgm:presLayoutVars>
          <dgm:chMax val="1"/>
          <dgm:chPref val="1"/>
        </dgm:presLayoutVars>
      </dgm:prSet>
      <dgm:spPr/>
    </dgm:pt>
    <dgm:pt modelId="{E0A36927-B31F-4D44-80C0-64A78AA11AC9}" type="pres">
      <dgm:prSet presAssocID="{5CB14B90-AF89-4FDA-83E4-5493CAA09794}" presName="sibTrans" presStyleLbl="sibTrans2D1" presStyleIdx="0" presStyleCnt="0"/>
      <dgm:spPr/>
    </dgm:pt>
    <dgm:pt modelId="{379ABBB6-5A0F-421B-B9FD-EC8A606C80CA}" type="pres">
      <dgm:prSet presAssocID="{6A83B843-7307-466F-94AF-3E5BE415D96E}" presName="compNode" presStyleCnt="0"/>
      <dgm:spPr/>
    </dgm:pt>
    <dgm:pt modelId="{54248952-7A36-4ECF-9647-8697F68DDC2B}" type="pres">
      <dgm:prSet presAssocID="{6A83B843-7307-466F-94AF-3E5BE415D96E}" presName="iconBgRect" presStyleLbl="bgShp" presStyleIdx="2" presStyleCnt="3" custLinFactY="10651" custLinFactNeighborX="8988" custLinFactNeighborY="100000"/>
      <dgm:spPr/>
    </dgm:pt>
    <dgm:pt modelId="{98A4D500-AFE8-4622-ABA6-1673116E7E50}" type="pres">
      <dgm:prSet presAssocID="{6A83B843-7307-466F-94AF-3E5BE415D96E}" presName="iconRect" presStyleLbl="node1" presStyleIdx="2" presStyleCnt="3" custLinFactY="85967" custLinFactNeighborX="16069" custLinFactNeighborY="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ck"/>
        </a:ext>
      </dgm:extLst>
    </dgm:pt>
    <dgm:pt modelId="{45AB9BB1-6F16-4F87-AD24-0B45AFFA201F}" type="pres">
      <dgm:prSet presAssocID="{6A83B843-7307-466F-94AF-3E5BE415D96E}" presName="spaceRect" presStyleCnt="0"/>
      <dgm:spPr/>
    </dgm:pt>
    <dgm:pt modelId="{F9A2D5AA-A32B-40D2-A106-40827A864658}" type="pres">
      <dgm:prSet presAssocID="{6A83B843-7307-466F-94AF-3E5BE415D96E}" presName="textRect" presStyleLbl="revTx" presStyleIdx="2" presStyleCnt="3" custLinFactY="9145" custLinFactNeighborX="-545" custLinFactNeighborY="100000">
        <dgm:presLayoutVars>
          <dgm:chMax val="1"/>
          <dgm:chPref val="1"/>
        </dgm:presLayoutVars>
      </dgm:prSet>
      <dgm:spPr/>
    </dgm:pt>
  </dgm:ptLst>
  <dgm:cxnLst>
    <dgm:cxn modelId="{F182F208-B5BD-457E-B2EB-76C2C7F147AB}" srcId="{A17B0239-7483-4ABC-9DA4-907D91911551}" destId="{739DCAC8-AFC4-41AD-B661-EE6766E2D60F}" srcOrd="1" destOrd="0" parTransId="{D43C58BC-3837-4E41-8851-54E1F60E0164}" sibTransId="{5CB14B90-AF89-4FDA-83E4-5493CAA09794}"/>
    <dgm:cxn modelId="{D19A1832-DCEB-41D2-8FED-ADA391DE1446}" type="presOf" srcId="{19DF6CB4-9CE0-48AB-A654-B79BADABC968}" destId="{E509BBB0-7339-4380-9FA2-08C10DC5181C}" srcOrd="0" destOrd="0" presId="urn:microsoft.com/office/officeart/2018/2/layout/IconCircleList"/>
    <dgm:cxn modelId="{EC9F7D37-284A-424F-8305-12EADF816006}" type="presOf" srcId="{5CB14B90-AF89-4FDA-83E4-5493CAA09794}" destId="{E0A36927-B31F-4D44-80C0-64A78AA11AC9}" srcOrd="0" destOrd="0" presId="urn:microsoft.com/office/officeart/2018/2/layout/IconCircleList"/>
    <dgm:cxn modelId="{8B2B4D45-C5A0-4AD8-A8D8-AC0ED18CCC90}" type="presOf" srcId="{739DCAC8-AFC4-41AD-B661-EE6766E2D60F}" destId="{B3D42A99-F5F9-46BA-AB76-8FF6A50C1F98}" srcOrd="0" destOrd="0" presId="urn:microsoft.com/office/officeart/2018/2/layout/IconCircleList"/>
    <dgm:cxn modelId="{3EA41E6F-30C1-4A63-B70C-70F34A49A384}" type="presOf" srcId="{6A83B843-7307-466F-94AF-3E5BE415D96E}" destId="{F9A2D5AA-A32B-40D2-A106-40827A864658}" srcOrd="0" destOrd="0" presId="urn:microsoft.com/office/officeart/2018/2/layout/IconCircleList"/>
    <dgm:cxn modelId="{878B3F86-19ED-4E4C-BA4B-59ED624D055E}" type="presOf" srcId="{CB2EAE17-B21C-48BD-A014-DC3302275525}" destId="{3BAE5AA3-F3C1-4273-8939-EA3C56D6CD3B}" srcOrd="0" destOrd="0" presId="urn:microsoft.com/office/officeart/2018/2/layout/IconCircleList"/>
    <dgm:cxn modelId="{4568938F-78A7-4822-94D4-499300CC9BD5}" srcId="{A17B0239-7483-4ABC-9DA4-907D91911551}" destId="{19DF6CB4-9CE0-48AB-A654-B79BADABC968}" srcOrd="0" destOrd="0" parTransId="{6AB00621-2A0D-4552-94B5-8B19D2A2F2E1}" sibTransId="{CB2EAE17-B21C-48BD-A014-DC3302275525}"/>
    <dgm:cxn modelId="{D3E73BA3-9733-4483-A8B4-63BCFF342742}" type="presOf" srcId="{A17B0239-7483-4ABC-9DA4-907D91911551}" destId="{AC1EF1FB-0177-4C12-9D23-299086BE7509}" srcOrd="0" destOrd="0" presId="urn:microsoft.com/office/officeart/2018/2/layout/IconCircleList"/>
    <dgm:cxn modelId="{BE1FBFB3-927C-411D-8959-712E9C5DCC57}" srcId="{A17B0239-7483-4ABC-9DA4-907D91911551}" destId="{6A83B843-7307-466F-94AF-3E5BE415D96E}" srcOrd="2" destOrd="0" parTransId="{1DBE1018-80C9-407A-A067-87F24E53136B}" sibTransId="{9941B389-FDEC-444C-A3B0-EA88B9D495BD}"/>
    <dgm:cxn modelId="{B1705ACF-5B6C-4EF3-9BEC-50DCFCCFB1F4}" type="presParOf" srcId="{AC1EF1FB-0177-4C12-9D23-299086BE7509}" destId="{796CA525-1EEA-4C0F-AA60-360A5DDBC5F9}" srcOrd="0" destOrd="0" presId="urn:microsoft.com/office/officeart/2018/2/layout/IconCircleList"/>
    <dgm:cxn modelId="{45A372B4-F7A4-4265-BB5E-5F9ADDC00EDB}" type="presParOf" srcId="{796CA525-1EEA-4C0F-AA60-360A5DDBC5F9}" destId="{7C0248AB-BD82-4153-80A9-B9F351ADE7DC}" srcOrd="0" destOrd="0" presId="urn:microsoft.com/office/officeart/2018/2/layout/IconCircleList"/>
    <dgm:cxn modelId="{F7435D20-7946-455C-B593-389900399C96}" type="presParOf" srcId="{7C0248AB-BD82-4153-80A9-B9F351ADE7DC}" destId="{2D2BE7CB-AD82-4405-820F-1ECD18B4BFF9}" srcOrd="0" destOrd="0" presId="urn:microsoft.com/office/officeart/2018/2/layout/IconCircleList"/>
    <dgm:cxn modelId="{332835C1-3225-4ECD-9C43-0F766A45442C}" type="presParOf" srcId="{7C0248AB-BD82-4153-80A9-B9F351ADE7DC}" destId="{6D98CFBF-CE4C-4DC7-BB8C-E2DF7F45D032}" srcOrd="1" destOrd="0" presId="urn:microsoft.com/office/officeart/2018/2/layout/IconCircleList"/>
    <dgm:cxn modelId="{45F4C557-3C62-4855-BB1F-A738BC2D7815}" type="presParOf" srcId="{7C0248AB-BD82-4153-80A9-B9F351ADE7DC}" destId="{50D4D61D-AE0F-429D-A232-DACEF769F11E}" srcOrd="2" destOrd="0" presId="urn:microsoft.com/office/officeart/2018/2/layout/IconCircleList"/>
    <dgm:cxn modelId="{D36630A5-094A-4716-AF64-32BC1FAE6AB7}" type="presParOf" srcId="{7C0248AB-BD82-4153-80A9-B9F351ADE7DC}" destId="{E509BBB0-7339-4380-9FA2-08C10DC5181C}" srcOrd="3" destOrd="0" presId="urn:microsoft.com/office/officeart/2018/2/layout/IconCircleList"/>
    <dgm:cxn modelId="{9C390AA5-ED22-4A6B-89E2-6B34C98E9E0B}" type="presParOf" srcId="{796CA525-1EEA-4C0F-AA60-360A5DDBC5F9}" destId="{3BAE5AA3-F3C1-4273-8939-EA3C56D6CD3B}" srcOrd="1" destOrd="0" presId="urn:microsoft.com/office/officeart/2018/2/layout/IconCircleList"/>
    <dgm:cxn modelId="{682A202F-299C-4ED1-BF33-E625C2D96E3C}" type="presParOf" srcId="{796CA525-1EEA-4C0F-AA60-360A5DDBC5F9}" destId="{7582F177-6267-4E11-B4A3-B23C04700A11}" srcOrd="2" destOrd="0" presId="urn:microsoft.com/office/officeart/2018/2/layout/IconCircleList"/>
    <dgm:cxn modelId="{769B8C7E-75D2-476C-B90E-1A5AC9FF9B51}" type="presParOf" srcId="{7582F177-6267-4E11-B4A3-B23C04700A11}" destId="{511602AC-30E0-4532-A89A-3F603A882964}" srcOrd="0" destOrd="0" presId="urn:microsoft.com/office/officeart/2018/2/layout/IconCircleList"/>
    <dgm:cxn modelId="{B878D6C4-5C99-4175-BAC1-F2F4881FD2C1}" type="presParOf" srcId="{7582F177-6267-4E11-B4A3-B23C04700A11}" destId="{AB169EE9-F1EF-42E8-9A96-857467809251}" srcOrd="1" destOrd="0" presId="urn:microsoft.com/office/officeart/2018/2/layout/IconCircleList"/>
    <dgm:cxn modelId="{766E1B9F-0D8A-4C66-BD78-A7F178EABDFF}" type="presParOf" srcId="{7582F177-6267-4E11-B4A3-B23C04700A11}" destId="{86566F05-3B7E-48C0-B0F9-8C8B0EA51E41}" srcOrd="2" destOrd="0" presId="urn:microsoft.com/office/officeart/2018/2/layout/IconCircleList"/>
    <dgm:cxn modelId="{2F3285BD-7DFA-48DF-B3B7-BFC4B01F1BA0}" type="presParOf" srcId="{7582F177-6267-4E11-B4A3-B23C04700A11}" destId="{B3D42A99-F5F9-46BA-AB76-8FF6A50C1F98}" srcOrd="3" destOrd="0" presId="urn:microsoft.com/office/officeart/2018/2/layout/IconCircleList"/>
    <dgm:cxn modelId="{AD7AE2BC-B06B-4715-BFAB-DDA76FB75C44}" type="presParOf" srcId="{796CA525-1EEA-4C0F-AA60-360A5DDBC5F9}" destId="{E0A36927-B31F-4D44-80C0-64A78AA11AC9}" srcOrd="3" destOrd="0" presId="urn:microsoft.com/office/officeart/2018/2/layout/IconCircleList"/>
    <dgm:cxn modelId="{FDDA9EF2-DBA2-4546-95D3-91CEBB395A62}" type="presParOf" srcId="{796CA525-1EEA-4C0F-AA60-360A5DDBC5F9}" destId="{379ABBB6-5A0F-421B-B9FD-EC8A606C80CA}" srcOrd="4" destOrd="0" presId="urn:microsoft.com/office/officeart/2018/2/layout/IconCircleList"/>
    <dgm:cxn modelId="{AE64A8B9-BFE7-4D82-BFDC-8EF6D1E59A65}" type="presParOf" srcId="{379ABBB6-5A0F-421B-B9FD-EC8A606C80CA}" destId="{54248952-7A36-4ECF-9647-8697F68DDC2B}" srcOrd="0" destOrd="0" presId="urn:microsoft.com/office/officeart/2018/2/layout/IconCircleList"/>
    <dgm:cxn modelId="{7C9E5731-CAF1-42C0-8107-4F447B00ACC1}" type="presParOf" srcId="{379ABBB6-5A0F-421B-B9FD-EC8A606C80CA}" destId="{98A4D500-AFE8-4622-ABA6-1673116E7E50}" srcOrd="1" destOrd="0" presId="urn:microsoft.com/office/officeart/2018/2/layout/IconCircleList"/>
    <dgm:cxn modelId="{39045143-B3D5-4D81-8B1B-ECF99B124637}" type="presParOf" srcId="{379ABBB6-5A0F-421B-B9FD-EC8A606C80CA}" destId="{45AB9BB1-6F16-4F87-AD24-0B45AFFA201F}" srcOrd="2" destOrd="0" presId="urn:microsoft.com/office/officeart/2018/2/layout/IconCircleList"/>
    <dgm:cxn modelId="{59725F5B-76D4-4B39-9D93-28A05F0AC61D}" type="presParOf" srcId="{379ABBB6-5A0F-421B-B9FD-EC8A606C80CA}" destId="{F9A2D5AA-A32B-40D2-A106-40827A86465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BE7CB-AD82-4405-820F-1ECD18B4BFF9}">
      <dsp:nvSpPr>
        <dsp:cNvPr id="0" name=""/>
        <dsp:cNvSpPr/>
      </dsp:nvSpPr>
      <dsp:spPr>
        <a:xfrm>
          <a:off x="185554" y="1037375"/>
          <a:ext cx="800131" cy="8001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8CFBF-CE4C-4DC7-BB8C-E2DF7F45D032}">
      <dsp:nvSpPr>
        <dsp:cNvPr id="0" name=""/>
        <dsp:cNvSpPr/>
      </dsp:nvSpPr>
      <dsp:spPr>
        <a:xfrm>
          <a:off x="353582" y="1205403"/>
          <a:ext cx="464076" cy="4640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9BBB0-7339-4380-9FA2-08C10DC5181C}">
      <dsp:nvSpPr>
        <dsp:cNvPr id="0" name=""/>
        <dsp:cNvSpPr/>
      </dsp:nvSpPr>
      <dsp:spPr>
        <a:xfrm>
          <a:off x="1157142" y="1037375"/>
          <a:ext cx="1886024" cy="8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Förbereder</a:t>
          </a:r>
          <a:r>
            <a:rPr lang="en-US" sz="2000" kern="1200" dirty="0"/>
            <a:t> dig för </a:t>
          </a:r>
          <a:r>
            <a:rPr lang="en-US" sz="2000" b="1" kern="1200" dirty="0" err="1"/>
            <a:t>högre</a:t>
          </a:r>
          <a:r>
            <a:rPr lang="en-US" sz="2000" b="1" kern="1200" dirty="0"/>
            <a:t> studier </a:t>
          </a:r>
          <a:r>
            <a:rPr lang="en-US" sz="2000" kern="1200" dirty="0"/>
            <a:t>ex. </a:t>
          </a:r>
          <a:r>
            <a:rPr lang="en-US" sz="2000" kern="1200" dirty="0" err="1"/>
            <a:t>Universitet</a:t>
          </a:r>
          <a:r>
            <a:rPr lang="en-US" sz="2000" kern="1200" dirty="0"/>
            <a:t> </a:t>
          </a:r>
          <a:r>
            <a:rPr lang="en-US" sz="2000" kern="1200" dirty="0" err="1">
              <a:latin typeface="Garamond" panose="02020404030301010803"/>
            </a:rPr>
            <a:t>och</a:t>
          </a:r>
          <a:r>
            <a:rPr lang="en-US" sz="2000" kern="1200" dirty="0">
              <a:latin typeface="Garamond" panose="02020404030301010803"/>
            </a:rPr>
            <a:t> </a:t>
          </a:r>
          <a:r>
            <a:rPr lang="en-US" sz="2000" kern="1200" dirty="0" err="1"/>
            <a:t>Högskola</a:t>
          </a:r>
          <a:r>
            <a:rPr lang="en-US" sz="2000" kern="1200" dirty="0">
              <a:latin typeface="Garamond" panose="02020404030301010803"/>
            </a:rPr>
            <a:t>. </a:t>
          </a:r>
          <a:endParaRPr lang="en-US" sz="2000" kern="1200" dirty="0"/>
        </a:p>
      </dsp:txBody>
      <dsp:txXfrm>
        <a:off x="1157142" y="1037375"/>
        <a:ext cx="1886024" cy="800131"/>
      </dsp:txXfrm>
    </dsp:sp>
    <dsp:sp modelId="{511602AC-30E0-4532-A89A-3F603A882964}">
      <dsp:nvSpPr>
        <dsp:cNvPr id="0" name=""/>
        <dsp:cNvSpPr/>
      </dsp:nvSpPr>
      <dsp:spPr>
        <a:xfrm>
          <a:off x="3371792" y="1037375"/>
          <a:ext cx="800131" cy="8001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69EE9-F1EF-42E8-9A96-857467809251}">
      <dsp:nvSpPr>
        <dsp:cNvPr id="0" name=""/>
        <dsp:cNvSpPr/>
      </dsp:nvSpPr>
      <dsp:spPr>
        <a:xfrm>
          <a:off x="3539819" y="1205403"/>
          <a:ext cx="464076" cy="4640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42A99-F5F9-46BA-AB76-8FF6A50C1F98}">
      <dsp:nvSpPr>
        <dsp:cNvPr id="0" name=""/>
        <dsp:cNvSpPr/>
      </dsp:nvSpPr>
      <dsp:spPr>
        <a:xfrm>
          <a:off x="4343380" y="864671"/>
          <a:ext cx="1886024" cy="1145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Högskoleförberedande</a:t>
          </a:r>
          <a:r>
            <a:rPr lang="en-US" sz="2000" kern="1200" dirty="0"/>
            <a:t> examen = </a:t>
          </a:r>
          <a:r>
            <a:rPr lang="en-US" sz="2000" b="1" kern="1200" dirty="0" err="1"/>
            <a:t>grundläggande</a:t>
          </a:r>
          <a:r>
            <a:rPr lang="en-US" sz="2000" b="1" kern="1200" dirty="0"/>
            <a:t> </a:t>
          </a:r>
          <a:r>
            <a:rPr lang="en-US" sz="2000" b="1" kern="1200" dirty="0" err="1"/>
            <a:t>behörighet</a:t>
          </a:r>
          <a:r>
            <a:rPr lang="en-US" sz="2000" b="1" kern="1200" dirty="0">
              <a:latin typeface="Garamond" panose="02020404030301010803"/>
            </a:rPr>
            <a:t> </a:t>
          </a:r>
          <a:endParaRPr lang="en-US" sz="2000" b="1" kern="1200" dirty="0"/>
        </a:p>
      </dsp:txBody>
      <dsp:txXfrm>
        <a:off x="4343380" y="864671"/>
        <a:ext cx="1886024" cy="1145540"/>
      </dsp:txXfrm>
    </dsp:sp>
    <dsp:sp modelId="{54248952-7A36-4ECF-9647-8697F68DDC2B}">
      <dsp:nvSpPr>
        <dsp:cNvPr id="0" name=""/>
        <dsp:cNvSpPr/>
      </dsp:nvSpPr>
      <dsp:spPr>
        <a:xfrm>
          <a:off x="6629945" y="1922729"/>
          <a:ext cx="800131" cy="80013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4D500-AFE8-4622-ABA6-1673116E7E50}">
      <dsp:nvSpPr>
        <dsp:cNvPr id="0" name=""/>
        <dsp:cNvSpPr/>
      </dsp:nvSpPr>
      <dsp:spPr>
        <a:xfrm>
          <a:off x="6800630" y="2068432"/>
          <a:ext cx="464076" cy="4640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A2D5AA-A32B-40D2-A106-40827A864658}">
      <dsp:nvSpPr>
        <dsp:cNvPr id="0" name=""/>
        <dsp:cNvSpPr/>
      </dsp:nvSpPr>
      <dsp:spPr>
        <a:xfrm>
          <a:off x="7519339" y="1910679"/>
          <a:ext cx="1886024" cy="8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Särskild</a:t>
          </a:r>
          <a:r>
            <a:rPr lang="en-US" sz="2000" b="1" kern="1200" dirty="0"/>
            <a:t> </a:t>
          </a:r>
          <a:r>
            <a:rPr lang="en-US" sz="2000" b="1" kern="1200" dirty="0" err="1"/>
            <a:t>behörighet</a:t>
          </a:r>
          <a:r>
            <a:rPr lang="en-US" sz="2000" b="1" kern="1200" dirty="0">
              <a:latin typeface="Garamond" panose="02020404030301010803"/>
            </a:rPr>
            <a:t> </a:t>
          </a:r>
          <a:endParaRPr lang="en-US" sz="2000" b="1" kern="1200" dirty="0"/>
        </a:p>
      </dsp:txBody>
      <dsp:txXfrm>
        <a:off x="7519339" y="1910679"/>
        <a:ext cx="1886024" cy="800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A7CA6-0AD0-464E-9DA7-A6846E05B1BD}" type="datetimeFigureOut">
              <a:t>2023-11-06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D4005-59D1-45B9-BB60-B22F1460E87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1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8FDDD-434A-484E-9966-588F00CBCF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066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8FDDD-434A-484E-9966-588F00CBCF31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6941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8FDDD-434A-484E-9966-588F00CBCF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469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8FDDD-434A-484E-9966-588F00CBCF31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6536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8FDDD-434A-484E-9966-588F00CBCF31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2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cs typeface="Calibri"/>
              </a:rPr>
              <a:t>Korrigera manus, tagit bort punkter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8FDDD-434A-484E-9966-588F00CBCF3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345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D4005-59D1-45B9-BB60-B22F1460E87D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7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200" dirty="0">
              <a:effectLst/>
              <a:latin typeface="Times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sz="1200">
              <a:effectLst/>
              <a:latin typeface="Calibri" panose="020F0502020204030204"/>
              <a:ea typeface="Calibri" panose="020F0502020204030204" pitchFamily="34" charset="0"/>
              <a:cs typeface="Calibri" panose="020F0502020204030204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8FDDD-434A-484E-9966-588F00CBCF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128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latin typeface="Times New Roman"/>
                <a:ea typeface="Calibri" panose="020F0502020204030204" pitchFamily="34" charset="0"/>
                <a:cs typeface="Times New Roman"/>
              </a:rPr>
              <a:t>Förklara vilka kurser som ingår på yrkesprogrammet, går att välja bort.</a:t>
            </a:r>
            <a:endParaRPr lang="sv-SE" sz="1800" dirty="0">
              <a:effectLst/>
              <a:latin typeface="Times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8FDDD-434A-484E-9966-588F00CBCF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392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800" dirty="0">
              <a:latin typeface="Times New Roman"/>
              <a:cs typeface="Times New Roman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8FDDD-434A-484E-9966-588F00CBCF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9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sv-SE" sz="1800" dirty="0">
              <a:latin typeface="Times New Roman"/>
              <a:cs typeface="Times New Roman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8FDDD-434A-484E-9966-588F00CBCF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05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8FDDD-434A-484E-9966-588F00CBCF3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8115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8FDDD-434A-484E-9966-588F00CBCF3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798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27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4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644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380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4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995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164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24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434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8B44-5A10-144B-A43E-AB140056E660}" type="datetimeFigureOut">
              <a:rPr lang="sv-SE" smtClean="0"/>
              <a:t>2023-11-06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8A5E-D876-ED47-AC2A-B846C7C8F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64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6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76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94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83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8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55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4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7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1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C8B44-5A10-144B-A43E-AB140056E660}" type="datetimeFigureOut">
              <a:rPr lang="sv-SE" smtClean="0"/>
              <a:t>2023-11-06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08A5E-D876-ED47-AC2A-B846C7C8F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032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uppsala.dexter-ist.com/Uppsala/default.asp?page=auth/common/login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mailto:Frida.unaeus@uppsala.s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f.se/rf-arbetar-med/elitidrott/elitidrott-pa-gymnasiet" TargetMode="External"/><Relationship Id="rId3" Type="http://schemas.openxmlformats.org/officeDocument/2006/relationships/hyperlink" Target="https://utbildningsguiden.skolverket.se/grundskolan/rakna-ut-ditt-meritvarde?utm_campaign=unspecified&amp;utm_content=unspecified&amp;utm_medium=email&amp;utm_source=Skolverkets%20nyhetsbrev" TargetMode="External"/><Relationship Id="rId7" Type="http://schemas.openxmlformats.org/officeDocument/2006/relationships/hyperlink" Target="https://skolkollen.se/gymnasium" TargetMode="External"/><Relationship Id="rId2" Type="http://schemas.openxmlformats.org/officeDocument/2006/relationships/hyperlink" Target="https://www.uppsala.se/skola-och-forskola/gymnasieskola/hitta-och-ansok/antagning-till-gymnasiet/#hur-urvalet-gar-til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ntagning.se/sv/dina-betyg/gymnasieskolan/gymnasieexamen-2014-och-framat/" TargetMode="External"/><Relationship Id="rId5" Type="http://schemas.openxmlformats.org/officeDocument/2006/relationships/hyperlink" Target="https://utbildningsguiden.skolverket.se/gymnasieskolan/gymnasievalet" TargetMode="External"/><Relationship Id="rId4" Type="http://schemas.openxmlformats.org/officeDocument/2006/relationships/hyperlink" Target="https://uppsala.dexter-ist.com/Uppsala/default.asp?page=auth/common/logi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tbildningsguiden.skolverket.se/gymnasieskolan/om-gymnasieskolan/gymnasieskolans-progra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tbildningsguiden.skolverket.se/grundskolan/rakna-ut-ditt-meritvarde?utm_campaign=unspecified&amp;utm_content=unspecified&amp;utm_medium=email&amp;utm_source=Skolverkets%20nyhetsbre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8F7C-30C4-4034-949D-2D9BE1E9E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1"/>
              <a:t>Gymnasievalet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1D88A-C8ED-429A-BCB6-26CECBE2D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654142"/>
          </a:xfrm>
        </p:spPr>
        <p:txBody>
          <a:bodyPr>
            <a:noAutofit/>
          </a:bodyPr>
          <a:lstStyle/>
          <a:p>
            <a:r>
              <a:rPr lang="sv-SE" sz="2400"/>
              <a:t>Studie- och yrkesvägledare</a:t>
            </a:r>
          </a:p>
          <a:p>
            <a:r>
              <a:rPr lang="sv-SE" sz="2400"/>
              <a:t>Frida Unaeus</a:t>
            </a:r>
          </a:p>
          <a:p>
            <a:r>
              <a:rPr lang="sv-SE" sz="2400"/>
              <a:t>Gottsundaskolan</a:t>
            </a:r>
          </a:p>
        </p:txBody>
      </p:sp>
    </p:spTree>
    <p:extLst>
      <p:ext uri="{BB962C8B-B14F-4D97-AF65-F5344CB8AC3E}">
        <p14:creationId xmlns:p14="http://schemas.microsoft.com/office/powerpoint/2010/main" val="608717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svarta frågetecken med ett gult frågetecken i 3D">
            <a:extLst>
              <a:ext uri="{FF2B5EF4-FFF2-40B4-BE49-F238E27FC236}">
                <a16:creationId xmlns:a16="http://schemas.microsoft.com/office/drawing/2014/main" id="{9CF0BFBB-8122-9306-66B0-0E1BCA2118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3" r="3783" b="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5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7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225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428C1455-18F2-4B6A-B07E-2B31728BC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C7D59C-11EB-4B8B-B5DD-A73CB6958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46E6BC9-FAE3-4F4B-B4B0-78753079B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969418E-DB10-4886-85CE-BB603C895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B775CB6-A84D-4EFF-AA4B-123FD2944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297512A-9FDF-4EA1-8247-FA7BE647B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6B8FC16D-691D-4AA9-AE31-27DD8685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98" y="982132"/>
            <a:ext cx="4752626" cy="1303867"/>
          </a:xfrm>
        </p:spPr>
        <p:txBody>
          <a:bodyPr>
            <a:normAutofit/>
          </a:bodyPr>
          <a:lstStyle/>
          <a:p>
            <a:r>
              <a:rPr lang="sv-SE" sz="5400" b="1"/>
              <a:t>Yrkesprogram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29FB2B0-46A7-41CD-996A-B837EB0B4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976495" cy="464108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objekt 8" descr="Ingeniero programador de robots en el centro de investigación de robótica">
            <a:extLst>
              <a:ext uri="{FF2B5EF4-FFF2-40B4-BE49-F238E27FC236}">
                <a16:creationId xmlns:a16="http://schemas.microsoft.com/office/drawing/2014/main" id="{199F8D06-3878-49F6-BE4D-995B1A7965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31" r="16635" b="2"/>
          <a:stretch/>
        </p:blipFill>
        <p:spPr>
          <a:xfrm>
            <a:off x="1247209" y="1254050"/>
            <a:ext cx="2508652" cy="250922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5593735B-142F-4703-AF97-9E4693978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3147" y="1254050"/>
            <a:ext cx="2021427" cy="1511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Hombre en una instalación de almacenamiento">
            <a:extLst>
              <a:ext uri="{FF2B5EF4-FFF2-40B4-BE49-F238E27FC236}">
                <a16:creationId xmlns:a16="http://schemas.microsoft.com/office/drawing/2014/main" id="{1951E531-6874-4FB0-95C1-8399E83B0C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6" r="8046" b="5"/>
          <a:stretch/>
        </p:blipFill>
        <p:spPr>
          <a:xfrm>
            <a:off x="3893147" y="1254050"/>
            <a:ext cx="2021427" cy="1511938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D0B581B-6F81-44B8-8D75-3D6C1505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951" y="2400639"/>
            <a:ext cx="4389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F877318F-7135-4A7B-9C3B-68736EED2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209" y="3922106"/>
            <a:ext cx="2494212" cy="16557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Hombre regando plantas">
            <a:extLst>
              <a:ext uri="{FF2B5EF4-FFF2-40B4-BE49-F238E27FC236}">
                <a16:creationId xmlns:a16="http://schemas.microsoft.com/office/drawing/2014/main" id="{43947316-C427-4706-BA2E-7282BD9765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" b="557"/>
          <a:stretch/>
        </p:blipFill>
        <p:spPr>
          <a:xfrm>
            <a:off x="1247209" y="3922106"/>
            <a:ext cx="2494212" cy="1655734"/>
          </a:xfrm>
          <a:prstGeom prst="rect">
            <a:avLst/>
          </a:prstGeom>
        </p:spPr>
      </p:pic>
      <p:pic>
        <p:nvPicPr>
          <p:cNvPr id="21" name="Bildobjekt 20" descr="Två bagare i ett bageri">
            <a:extLst>
              <a:ext uri="{FF2B5EF4-FFF2-40B4-BE49-F238E27FC236}">
                <a16:creationId xmlns:a16="http://schemas.microsoft.com/office/drawing/2014/main" id="{848A0E43-7954-4CC2-A158-E5D8A827E4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617" r="30257" b="4"/>
          <a:stretch/>
        </p:blipFill>
        <p:spPr>
          <a:xfrm>
            <a:off x="3910152" y="2919155"/>
            <a:ext cx="1996622" cy="2658685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F9E3C20-F751-4991-8619-98CA66959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98" y="2556931"/>
            <a:ext cx="4752626" cy="357673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sv-SE" sz="2800" dirty="0"/>
              <a:t>Skolförlagd utbildning ( 15 veckor APL)</a:t>
            </a:r>
          </a:p>
          <a:p>
            <a:pPr>
              <a:lnSpc>
                <a:spcPct val="90000"/>
              </a:lnSpc>
            </a:pPr>
            <a:r>
              <a:rPr lang="sv-SE" sz="2800" dirty="0"/>
              <a:t>Lärlingsutbildning (50% APL)</a:t>
            </a:r>
          </a:p>
          <a:p>
            <a:pPr>
              <a:lnSpc>
                <a:spcPct val="90000"/>
              </a:lnSpc>
            </a:pPr>
            <a:endParaRPr lang="sv-SE" sz="2800"/>
          </a:p>
          <a:p>
            <a:pPr>
              <a:lnSpc>
                <a:spcPct val="90000"/>
              </a:lnSpc>
            </a:pPr>
            <a:r>
              <a:rPr lang="sv-SE" sz="2800" dirty="0"/>
              <a:t>Leder till en Yrkesexamen</a:t>
            </a:r>
          </a:p>
          <a:p>
            <a:pPr>
              <a:lnSpc>
                <a:spcPct val="90000"/>
              </a:lnSpc>
            </a:pPr>
            <a:r>
              <a:rPr lang="sv-SE" sz="2800" dirty="0"/>
              <a:t>Anställningsbar</a:t>
            </a:r>
          </a:p>
          <a:p>
            <a:pPr>
              <a:lnSpc>
                <a:spcPct val="90000"/>
              </a:lnSpc>
            </a:pPr>
            <a:endParaRPr lang="sv-SE" sz="2800"/>
          </a:p>
          <a:p>
            <a:pPr>
              <a:lnSpc>
                <a:spcPct val="90000"/>
              </a:lnSpc>
            </a:pPr>
            <a:r>
              <a:rPr lang="sv-SE" sz="2800" b="1" dirty="0"/>
              <a:t>Högskola/ Universitet – JA!</a:t>
            </a:r>
          </a:p>
          <a:p>
            <a:pPr>
              <a:lnSpc>
                <a:spcPct val="90000"/>
              </a:lnSpc>
            </a:pPr>
            <a:endParaRPr lang="sv-SE" sz="2800"/>
          </a:p>
          <a:p>
            <a:pPr>
              <a:lnSpc>
                <a:spcPct val="90000"/>
              </a:lnSpc>
            </a:pPr>
            <a:endParaRPr lang="sv-SE" sz="1900"/>
          </a:p>
          <a:p>
            <a:pPr>
              <a:lnSpc>
                <a:spcPct val="90000"/>
              </a:lnSpc>
            </a:pPr>
            <a:endParaRPr lang="sv-SE" sz="1900"/>
          </a:p>
        </p:txBody>
      </p:sp>
    </p:spTree>
    <p:extLst>
      <p:ext uri="{BB962C8B-B14F-4D97-AF65-F5344CB8AC3E}">
        <p14:creationId xmlns:p14="http://schemas.microsoft.com/office/powerpoint/2010/main" val="2693875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2D7553-D64B-4374-86A4-F6E1FB024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sv-SE" sz="5400" b="1">
                <a:solidFill>
                  <a:srgbClr val="262626"/>
                </a:solidFill>
              </a:rPr>
              <a:t>Högskoleförberedande program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62CB88E8-FC33-4CCD-B963-FEA9183868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92088"/>
              </p:ext>
            </p:extLst>
          </p:nvPr>
        </p:nvGraphicFramePr>
        <p:xfrm>
          <a:off x="1361661" y="2529428"/>
          <a:ext cx="9601197" cy="287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ruta 3">
            <a:extLst>
              <a:ext uri="{FF2B5EF4-FFF2-40B4-BE49-F238E27FC236}">
                <a16:creationId xmlns:a16="http://schemas.microsoft.com/office/drawing/2014/main" id="{DAAF32FA-29FE-4A32-BFB5-8059560787A0}"/>
              </a:ext>
            </a:extLst>
          </p:cNvPr>
          <p:cNvSpPr txBox="1"/>
          <p:nvPr/>
        </p:nvSpPr>
        <p:spPr>
          <a:xfrm>
            <a:off x="7870004" y="2609387"/>
            <a:ext cx="2609635" cy="16004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000" b="1"/>
              <a:t>Max 20.00 p</a:t>
            </a:r>
          </a:p>
          <a:p>
            <a:r>
              <a:rPr lang="sv-SE" sz="2000" b="1"/>
              <a:t>Meritpoäng max 2.5 p</a:t>
            </a:r>
          </a:p>
          <a:p>
            <a:r>
              <a:rPr lang="sv-SE" sz="2000"/>
              <a:t>Moderna språk 3, Eng 7 &amp; mattekurser.</a:t>
            </a:r>
          </a:p>
          <a:p>
            <a:endParaRPr lang="sv-SE"/>
          </a:p>
        </p:txBody>
      </p:sp>
      <p:sp>
        <p:nvSpPr>
          <p:cNvPr id="16" name="textruta 3">
            <a:extLst>
              <a:ext uri="{FF2B5EF4-FFF2-40B4-BE49-F238E27FC236}">
                <a16:creationId xmlns:a16="http://schemas.microsoft.com/office/drawing/2014/main" id="{3B3BAF60-87E4-0D93-290E-E1344C74CCB9}"/>
              </a:ext>
            </a:extLst>
          </p:cNvPr>
          <p:cNvSpPr txBox="1"/>
          <p:nvPr/>
        </p:nvSpPr>
        <p:spPr>
          <a:xfrm>
            <a:off x="2881061" y="4751612"/>
            <a:ext cx="3414767" cy="12926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sv-SE" sz="2000" b="1" dirty="0"/>
              <a:t>Argumentera, resonera, diskutera, skriva/läsa mycket text.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9367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Rak pil 112"/>
          <p:cNvCxnSpPr>
            <a:stCxn id="4" idx="0"/>
          </p:cNvCxnSpPr>
          <p:nvPr/>
        </p:nvCxnSpPr>
        <p:spPr>
          <a:xfrm flipV="1">
            <a:off x="6104587" y="3578316"/>
            <a:ext cx="121731" cy="1847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ak pil 107"/>
          <p:cNvCxnSpPr/>
          <p:nvPr/>
        </p:nvCxnSpPr>
        <p:spPr>
          <a:xfrm flipH="1" flipV="1">
            <a:off x="5372522" y="2390266"/>
            <a:ext cx="261428" cy="3052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ak pil 105"/>
          <p:cNvCxnSpPr/>
          <p:nvPr/>
        </p:nvCxnSpPr>
        <p:spPr>
          <a:xfrm flipH="1" flipV="1">
            <a:off x="6788741" y="1468724"/>
            <a:ext cx="265115" cy="3955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Rak pil 95"/>
          <p:cNvCxnSpPr/>
          <p:nvPr/>
        </p:nvCxnSpPr>
        <p:spPr>
          <a:xfrm flipH="1" flipV="1">
            <a:off x="1942719" y="4091220"/>
            <a:ext cx="24005" cy="1298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ak pil 93"/>
          <p:cNvCxnSpPr/>
          <p:nvPr/>
        </p:nvCxnSpPr>
        <p:spPr>
          <a:xfrm flipH="1" flipV="1">
            <a:off x="1319288" y="2636263"/>
            <a:ext cx="1260705" cy="2775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pil 91"/>
          <p:cNvCxnSpPr/>
          <p:nvPr/>
        </p:nvCxnSpPr>
        <p:spPr>
          <a:xfrm flipH="1" flipV="1">
            <a:off x="1698279" y="1241231"/>
            <a:ext cx="2208965" cy="4182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pil 88"/>
          <p:cNvCxnSpPr>
            <a:endCxn id="53" idx="5"/>
          </p:cNvCxnSpPr>
          <p:nvPr/>
        </p:nvCxnSpPr>
        <p:spPr>
          <a:xfrm flipH="1" flipV="1">
            <a:off x="3776975" y="1170408"/>
            <a:ext cx="1376379" cy="4279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ak pil 70"/>
          <p:cNvCxnSpPr/>
          <p:nvPr/>
        </p:nvCxnSpPr>
        <p:spPr>
          <a:xfrm flipV="1">
            <a:off x="8303433" y="3056876"/>
            <a:ext cx="740896" cy="2355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ak pil 74"/>
          <p:cNvCxnSpPr/>
          <p:nvPr/>
        </p:nvCxnSpPr>
        <p:spPr>
          <a:xfrm flipV="1">
            <a:off x="7849662" y="1424042"/>
            <a:ext cx="1206984" cy="3977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ak pil 72"/>
          <p:cNvCxnSpPr/>
          <p:nvPr/>
        </p:nvCxnSpPr>
        <p:spPr>
          <a:xfrm flipV="1">
            <a:off x="9805834" y="3476425"/>
            <a:ext cx="963320" cy="1938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ak pil 76"/>
          <p:cNvCxnSpPr/>
          <p:nvPr/>
        </p:nvCxnSpPr>
        <p:spPr>
          <a:xfrm flipV="1">
            <a:off x="9279617" y="1895693"/>
            <a:ext cx="1315701" cy="3530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ak pil 79"/>
          <p:cNvCxnSpPr/>
          <p:nvPr/>
        </p:nvCxnSpPr>
        <p:spPr>
          <a:xfrm flipV="1">
            <a:off x="10112189" y="5028020"/>
            <a:ext cx="252283" cy="373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upp 63"/>
          <p:cNvGrpSpPr/>
          <p:nvPr/>
        </p:nvGrpSpPr>
        <p:grpSpPr>
          <a:xfrm>
            <a:off x="172995" y="5425762"/>
            <a:ext cx="11863183" cy="1477328"/>
            <a:chOff x="172996" y="5190457"/>
            <a:chExt cx="11850130" cy="1640290"/>
          </a:xfrm>
        </p:grpSpPr>
        <p:sp>
          <p:nvSpPr>
            <p:cNvPr id="4" name="textruta 3"/>
            <p:cNvSpPr txBox="1"/>
            <p:nvPr/>
          </p:nvSpPr>
          <p:spPr>
            <a:xfrm>
              <a:off x="172996" y="5190457"/>
              <a:ext cx="11850130" cy="164029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endParaRPr lang="sv-SE" u="sng"/>
            </a:p>
            <a:p>
              <a:endParaRPr lang="sv-SE" u="sng"/>
            </a:p>
            <a:p>
              <a:pPr algn="ctr"/>
              <a:endParaRPr lang="sv-SE"/>
            </a:p>
            <a:p>
              <a:pPr algn="ctr"/>
              <a:endParaRPr lang="sv-SE"/>
            </a:p>
            <a:p>
              <a:pPr algn="ctr"/>
              <a:endParaRPr lang="sv-SE"/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3463417" y="5420004"/>
              <a:ext cx="2433691" cy="410073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sv-SE"/>
                <a:t>Språkintroduktion</a:t>
              </a:r>
            </a:p>
          </p:txBody>
        </p:sp>
        <p:sp>
          <p:nvSpPr>
            <p:cNvPr id="6" name="textruta 5"/>
            <p:cNvSpPr txBox="1"/>
            <p:nvPr/>
          </p:nvSpPr>
          <p:spPr>
            <a:xfrm>
              <a:off x="6332191" y="5420115"/>
              <a:ext cx="2477409" cy="36933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sv-SE"/>
                <a:t>Yrkesintroduktion</a:t>
              </a:r>
            </a:p>
          </p:txBody>
        </p:sp>
        <p:sp>
          <p:nvSpPr>
            <p:cNvPr id="7" name="textruta 6"/>
            <p:cNvSpPr txBox="1"/>
            <p:nvPr/>
          </p:nvSpPr>
          <p:spPr>
            <a:xfrm>
              <a:off x="6315036" y="6220414"/>
              <a:ext cx="2477409" cy="36933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sv-SE"/>
                <a:t>Individuellt alternativ</a:t>
              </a:r>
            </a:p>
          </p:txBody>
        </p:sp>
        <p:sp>
          <p:nvSpPr>
            <p:cNvPr id="8" name="textruta 7"/>
            <p:cNvSpPr txBox="1"/>
            <p:nvPr/>
          </p:nvSpPr>
          <p:spPr>
            <a:xfrm>
              <a:off x="3463417" y="6217562"/>
              <a:ext cx="2254545" cy="410073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sv-SE"/>
                <a:t>Programinriktat val</a:t>
              </a:r>
            </a:p>
          </p:txBody>
        </p:sp>
      </p:grpSp>
      <p:pic>
        <p:nvPicPr>
          <p:cNvPr id="9" name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500" y="5660812"/>
            <a:ext cx="971378" cy="971378"/>
          </a:xfrm>
          <a:prstGeom prst="rect">
            <a:avLst/>
          </a:prstGeom>
        </p:spPr>
      </p:pic>
      <p:grpSp>
        <p:nvGrpSpPr>
          <p:cNvPr id="12" name="Grupp 11"/>
          <p:cNvGrpSpPr/>
          <p:nvPr/>
        </p:nvGrpSpPr>
        <p:grpSpPr>
          <a:xfrm>
            <a:off x="4100761" y="3181308"/>
            <a:ext cx="1952368" cy="1272746"/>
            <a:chOff x="704335" y="667265"/>
            <a:chExt cx="1952368" cy="1272746"/>
          </a:xfrm>
          <a:solidFill>
            <a:schemeClr val="bg1"/>
          </a:solidFill>
        </p:grpSpPr>
        <p:sp>
          <p:nvSpPr>
            <p:cNvPr id="10" name="Ellips 9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textruta 10"/>
            <p:cNvSpPr txBox="1"/>
            <p:nvPr/>
          </p:nvSpPr>
          <p:spPr>
            <a:xfrm>
              <a:off x="1067140" y="847168"/>
              <a:ext cx="1219168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Hotell- och turism</a:t>
              </a:r>
            </a:p>
            <a:p>
              <a:pPr algn="ctr"/>
              <a:r>
                <a:rPr lang="sv-SE"/>
                <a:t>(HT)</a:t>
              </a:r>
            </a:p>
          </p:txBody>
        </p:sp>
      </p:grpSp>
      <p:grpSp>
        <p:nvGrpSpPr>
          <p:cNvPr id="31" name="Grupp 30"/>
          <p:cNvGrpSpPr/>
          <p:nvPr/>
        </p:nvGrpSpPr>
        <p:grpSpPr>
          <a:xfrm>
            <a:off x="5869238" y="3689689"/>
            <a:ext cx="2183391" cy="1396295"/>
            <a:chOff x="704335" y="667265"/>
            <a:chExt cx="1952368" cy="1272746"/>
          </a:xfrm>
          <a:solidFill>
            <a:schemeClr val="bg1"/>
          </a:solidFill>
        </p:grpSpPr>
        <p:sp>
          <p:nvSpPr>
            <p:cNvPr id="32" name="Ellips 31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textruta 32"/>
            <p:cNvSpPr txBox="1"/>
            <p:nvPr/>
          </p:nvSpPr>
          <p:spPr>
            <a:xfrm>
              <a:off x="985768" y="874072"/>
              <a:ext cx="1432262" cy="8416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Försäljnings- och service</a:t>
              </a:r>
            </a:p>
            <a:p>
              <a:pPr algn="ctr"/>
              <a:r>
                <a:rPr lang="sv-SE"/>
                <a:t>(FS)</a:t>
              </a:r>
            </a:p>
          </p:txBody>
        </p:sp>
      </p:grpSp>
      <p:grpSp>
        <p:nvGrpSpPr>
          <p:cNvPr id="34" name="Grupp 33"/>
          <p:cNvGrpSpPr/>
          <p:nvPr/>
        </p:nvGrpSpPr>
        <p:grpSpPr>
          <a:xfrm>
            <a:off x="-77663" y="87415"/>
            <a:ext cx="2395550" cy="1272746"/>
            <a:chOff x="482744" y="667265"/>
            <a:chExt cx="2395550" cy="1272746"/>
          </a:xfrm>
        </p:grpSpPr>
        <p:sp>
          <p:nvSpPr>
            <p:cNvPr id="35" name="Ellips 34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textruta 35"/>
            <p:cNvSpPr txBox="1"/>
            <p:nvPr/>
          </p:nvSpPr>
          <p:spPr>
            <a:xfrm>
              <a:off x="482744" y="897750"/>
              <a:ext cx="23955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Fordon- och </a:t>
              </a:r>
            </a:p>
            <a:p>
              <a:pPr algn="ctr"/>
              <a:r>
                <a:rPr lang="sv-SE"/>
                <a:t>Transport</a:t>
              </a:r>
            </a:p>
            <a:p>
              <a:pPr algn="ctr"/>
              <a:r>
                <a:rPr lang="sv-SE"/>
                <a:t>(FT)</a:t>
              </a:r>
            </a:p>
          </p:txBody>
        </p:sp>
      </p:grpSp>
      <p:grpSp>
        <p:nvGrpSpPr>
          <p:cNvPr id="37" name="Grupp 36"/>
          <p:cNvGrpSpPr/>
          <p:nvPr/>
        </p:nvGrpSpPr>
        <p:grpSpPr>
          <a:xfrm>
            <a:off x="2126675" y="1375782"/>
            <a:ext cx="1952368" cy="1272746"/>
            <a:chOff x="704335" y="667265"/>
            <a:chExt cx="1952368" cy="1272746"/>
          </a:xfrm>
          <a:solidFill>
            <a:schemeClr val="bg1"/>
          </a:solidFill>
        </p:grpSpPr>
        <p:sp>
          <p:nvSpPr>
            <p:cNvPr id="38" name="Ellips 37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textruta 38"/>
            <p:cNvSpPr txBox="1"/>
            <p:nvPr/>
          </p:nvSpPr>
          <p:spPr>
            <a:xfrm>
              <a:off x="926758" y="980472"/>
              <a:ext cx="157673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Industriteknik</a:t>
              </a:r>
            </a:p>
            <a:p>
              <a:pPr algn="ctr"/>
              <a:r>
                <a:rPr lang="sv-SE"/>
                <a:t>(IN)</a:t>
              </a:r>
            </a:p>
          </p:txBody>
        </p:sp>
      </p:grpSp>
      <p:grpSp>
        <p:nvGrpSpPr>
          <p:cNvPr id="40" name="Grupp 39"/>
          <p:cNvGrpSpPr/>
          <p:nvPr/>
        </p:nvGrpSpPr>
        <p:grpSpPr>
          <a:xfrm>
            <a:off x="4369432" y="1120740"/>
            <a:ext cx="1952368" cy="1272746"/>
            <a:chOff x="704335" y="667265"/>
            <a:chExt cx="1952368" cy="1272746"/>
          </a:xfrm>
        </p:grpSpPr>
        <p:sp>
          <p:nvSpPr>
            <p:cNvPr id="41" name="Ellips 40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textruta 41"/>
            <p:cNvSpPr txBox="1"/>
            <p:nvPr/>
          </p:nvSpPr>
          <p:spPr>
            <a:xfrm>
              <a:off x="872866" y="881536"/>
              <a:ext cx="15962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Bygg- och anläggning</a:t>
              </a:r>
            </a:p>
            <a:p>
              <a:pPr algn="ctr"/>
              <a:r>
                <a:rPr lang="sv-SE"/>
                <a:t>(BA)</a:t>
              </a:r>
            </a:p>
          </p:txBody>
        </p:sp>
      </p:grpSp>
      <p:grpSp>
        <p:nvGrpSpPr>
          <p:cNvPr id="43" name="Grupp 42"/>
          <p:cNvGrpSpPr/>
          <p:nvPr/>
        </p:nvGrpSpPr>
        <p:grpSpPr>
          <a:xfrm>
            <a:off x="5742682" y="195978"/>
            <a:ext cx="1952368" cy="1272746"/>
            <a:chOff x="704335" y="667265"/>
            <a:chExt cx="1952368" cy="1272746"/>
          </a:xfrm>
        </p:grpSpPr>
        <p:sp>
          <p:nvSpPr>
            <p:cNvPr id="44" name="Ellips 43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5" name="textruta 44"/>
            <p:cNvSpPr txBox="1"/>
            <p:nvPr/>
          </p:nvSpPr>
          <p:spPr>
            <a:xfrm>
              <a:off x="926757" y="980472"/>
              <a:ext cx="15962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Hantverk</a:t>
              </a:r>
            </a:p>
            <a:p>
              <a:pPr algn="ctr"/>
              <a:r>
                <a:rPr lang="sv-SE"/>
                <a:t>(HV)</a:t>
              </a:r>
            </a:p>
          </p:txBody>
        </p:sp>
      </p:grpSp>
      <p:grpSp>
        <p:nvGrpSpPr>
          <p:cNvPr id="46" name="Grupp 45"/>
          <p:cNvGrpSpPr/>
          <p:nvPr/>
        </p:nvGrpSpPr>
        <p:grpSpPr>
          <a:xfrm>
            <a:off x="2040402" y="3925126"/>
            <a:ext cx="1952368" cy="1272746"/>
            <a:chOff x="704335" y="667265"/>
            <a:chExt cx="1952368" cy="1272746"/>
          </a:xfrm>
          <a:solidFill>
            <a:schemeClr val="bg1"/>
          </a:solidFill>
        </p:grpSpPr>
        <p:sp>
          <p:nvSpPr>
            <p:cNvPr id="47" name="Ellips 46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8" name="textruta 47"/>
            <p:cNvSpPr txBox="1"/>
            <p:nvPr/>
          </p:nvSpPr>
          <p:spPr>
            <a:xfrm>
              <a:off x="926757" y="980472"/>
              <a:ext cx="159625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Naturbruk</a:t>
              </a:r>
            </a:p>
            <a:p>
              <a:pPr algn="ctr"/>
              <a:r>
                <a:rPr lang="sv-SE"/>
                <a:t>(NB)</a:t>
              </a:r>
            </a:p>
          </p:txBody>
        </p:sp>
      </p:grpSp>
      <p:grpSp>
        <p:nvGrpSpPr>
          <p:cNvPr id="49" name="Grupp 48"/>
          <p:cNvGrpSpPr/>
          <p:nvPr/>
        </p:nvGrpSpPr>
        <p:grpSpPr>
          <a:xfrm>
            <a:off x="99564" y="3904233"/>
            <a:ext cx="1952368" cy="1272746"/>
            <a:chOff x="704335" y="667265"/>
            <a:chExt cx="1952368" cy="1272746"/>
          </a:xfrm>
          <a:solidFill>
            <a:schemeClr val="bg1"/>
          </a:solidFill>
        </p:grpSpPr>
        <p:sp>
          <p:nvSpPr>
            <p:cNvPr id="50" name="Ellips 49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1" name="textruta 50"/>
            <p:cNvSpPr txBox="1"/>
            <p:nvPr/>
          </p:nvSpPr>
          <p:spPr>
            <a:xfrm>
              <a:off x="926757" y="980472"/>
              <a:ext cx="1596253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Barn- och fritid</a:t>
              </a:r>
            </a:p>
            <a:p>
              <a:pPr algn="ctr"/>
              <a:r>
                <a:rPr lang="sv-SE"/>
                <a:t>(BF)</a:t>
              </a:r>
            </a:p>
          </p:txBody>
        </p:sp>
      </p:grpSp>
      <p:grpSp>
        <p:nvGrpSpPr>
          <p:cNvPr id="52" name="Grupp 51"/>
          <p:cNvGrpSpPr/>
          <p:nvPr/>
        </p:nvGrpSpPr>
        <p:grpSpPr>
          <a:xfrm>
            <a:off x="2110525" y="84051"/>
            <a:ext cx="1952368" cy="1272746"/>
            <a:chOff x="704335" y="667265"/>
            <a:chExt cx="1952368" cy="1272746"/>
          </a:xfrm>
        </p:grpSpPr>
        <p:sp>
          <p:nvSpPr>
            <p:cNvPr id="53" name="Ellips 52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textruta 53"/>
            <p:cNvSpPr txBox="1"/>
            <p:nvPr/>
          </p:nvSpPr>
          <p:spPr>
            <a:xfrm>
              <a:off x="926757" y="980472"/>
              <a:ext cx="15962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El- och energi</a:t>
              </a:r>
            </a:p>
            <a:p>
              <a:pPr algn="ctr"/>
              <a:r>
                <a:rPr lang="sv-SE"/>
                <a:t>(EE)</a:t>
              </a:r>
            </a:p>
          </p:txBody>
        </p:sp>
      </p:grpSp>
      <p:grpSp>
        <p:nvGrpSpPr>
          <p:cNvPr id="55" name="Grupp 54"/>
          <p:cNvGrpSpPr/>
          <p:nvPr/>
        </p:nvGrpSpPr>
        <p:grpSpPr>
          <a:xfrm>
            <a:off x="129881" y="1389598"/>
            <a:ext cx="1952368" cy="1272746"/>
            <a:chOff x="704335" y="667265"/>
            <a:chExt cx="1952368" cy="1272746"/>
          </a:xfrm>
          <a:solidFill>
            <a:schemeClr val="bg1"/>
          </a:solidFill>
        </p:grpSpPr>
        <p:sp>
          <p:nvSpPr>
            <p:cNvPr id="56" name="Ellips 55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7" name="textruta 56"/>
            <p:cNvSpPr txBox="1"/>
            <p:nvPr/>
          </p:nvSpPr>
          <p:spPr>
            <a:xfrm>
              <a:off x="1033176" y="842232"/>
              <a:ext cx="1309156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VVS- och fastighet</a:t>
              </a:r>
            </a:p>
            <a:p>
              <a:pPr algn="ctr"/>
              <a:r>
                <a:rPr lang="sv-SE"/>
                <a:t>(VF)</a:t>
              </a:r>
            </a:p>
          </p:txBody>
        </p:sp>
      </p:grpSp>
      <p:grpSp>
        <p:nvGrpSpPr>
          <p:cNvPr id="58" name="Grupp 57"/>
          <p:cNvGrpSpPr/>
          <p:nvPr/>
        </p:nvGrpSpPr>
        <p:grpSpPr>
          <a:xfrm>
            <a:off x="1109644" y="2820568"/>
            <a:ext cx="1952368" cy="1272746"/>
            <a:chOff x="704335" y="667265"/>
            <a:chExt cx="1952368" cy="1272746"/>
          </a:xfrm>
          <a:solidFill>
            <a:schemeClr val="bg1"/>
          </a:solidFill>
        </p:grpSpPr>
        <p:sp>
          <p:nvSpPr>
            <p:cNvPr id="59" name="Ellips 58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0" name="textruta 59"/>
            <p:cNvSpPr txBox="1"/>
            <p:nvPr/>
          </p:nvSpPr>
          <p:spPr>
            <a:xfrm>
              <a:off x="1035834" y="832376"/>
              <a:ext cx="1316907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Vård- och omsorg</a:t>
              </a:r>
            </a:p>
            <a:p>
              <a:pPr algn="ctr"/>
              <a:r>
                <a:rPr lang="sv-SE"/>
                <a:t>(VO)</a:t>
              </a:r>
            </a:p>
          </p:txBody>
        </p:sp>
      </p:grpSp>
      <p:grpSp>
        <p:nvGrpSpPr>
          <p:cNvPr id="61" name="Grupp 60"/>
          <p:cNvGrpSpPr/>
          <p:nvPr/>
        </p:nvGrpSpPr>
        <p:grpSpPr>
          <a:xfrm>
            <a:off x="5627860" y="2280342"/>
            <a:ext cx="2207829" cy="1395828"/>
            <a:chOff x="704334" y="606515"/>
            <a:chExt cx="2109711" cy="1333497"/>
          </a:xfrm>
          <a:solidFill>
            <a:schemeClr val="bg1"/>
          </a:solidFill>
        </p:grpSpPr>
        <p:sp>
          <p:nvSpPr>
            <p:cNvPr id="62" name="Ellips 61"/>
            <p:cNvSpPr/>
            <p:nvPr/>
          </p:nvSpPr>
          <p:spPr>
            <a:xfrm>
              <a:off x="704334" y="606515"/>
              <a:ext cx="2109711" cy="1333497"/>
            </a:xfrm>
            <a:prstGeom prst="ellips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textruta 62"/>
            <p:cNvSpPr txBox="1"/>
            <p:nvPr/>
          </p:nvSpPr>
          <p:spPr>
            <a:xfrm>
              <a:off x="1007884" y="872135"/>
              <a:ext cx="1451983" cy="8770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Restaurang- och livsmedel</a:t>
              </a:r>
            </a:p>
            <a:p>
              <a:pPr algn="ctr"/>
              <a:r>
                <a:rPr lang="sv-SE"/>
                <a:t>(RL)</a:t>
              </a:r>
            </a:p>
          </p:txBody>
        </p:sp>
      </p:grpSp>
      <p:cxnSp>
        <p:nvCxnSpPr>
          <p:cNvPr id="66" name="Rak pil 65"/>
          <p:cNvCxnSpPr/>
          <p:nvPr/>
        </p:nvCxnSpPr>
        <p:spPr>
          <a:xfrm flipH="1" flipV="1">
            <a:off x="3324180" y="2636263"/>
            <a:ext cx="1460447" cy="2787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 24"/>
          <p:cNvGrpSpPr/>
          <p:nvPr/>
        </p:nvGrpSpPr>
        <p:grpSpPr>
          <a:xfrm>
            <a:off x="8539787" y="3441525"/>
            <a:ext cx="1952368" cy="1272746"/>
            <a:chOff x="704335" y="667265"/>
            <a:chExt cx="1952368" cy="1272746"/>
          </a:xfrm>
          <a:solidFill>
            <a:schemeClr val="bg1"/>
          </a:solidFill>
        </p:grpSpPr>
        <p:sp>
          <p:nvSpPr>
            <p:cNvPr id="26" name="Ellips 25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textruta 26"/>
            <p:cNvSpPr txBox="1"/>
            <p:nvPr/>
          </p:nvSpPr>
          <p:spPr>
            <a:xfrm>
              <a:off x="882392" y="1033463"/>
              <a:ext cx="1596253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Ekonomi</a:t>
              </a:r>
            </a:p>
            <a:p>
              <a:pPr algn="ctr"/>
              <a:r>
                <a:rPr lang="sv-SE"/>
                <a:t>(EK)</a:t>
              </a:r>
            </a:p>
          </p:txBody>
        </p:sp>
      </p:grpSp>
      <p:grpSp>
        <p:nvGrpSpPr>
          <p:cNvPr id="28" name="Grupp 27"/>
          <p:cNvGrpSpPr/>
          <p:nvPr/>
        </p:nvGrpSpPr>
        <p:grpSpPr>
          <a:xfrm>
            <a:off x="10220681" y="4091220"/>
            <a:ext cx="1952369" cy="1272746"/>
            <a:chOff x="704335" y="667265"/>
            <a:chExt cx="1952369" cy="1272746"/>
          </a:xfrm>
        </p:grpSpPr>
        <p:sp>
          <p:nvSpPr>
            <p:cNvPr id="29" name="Ellips 28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0" name="textruta 29"/>
            <p:cNvSpPr txBox="1"/>
            <p:nvPr/>
          </p:nvSpPr>
          <p:spPr>
            <a:xfrm>
              <a:off x="704336" y="1115538"/>
              <a:ext cx="195236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Samhällsvetenskap</a:t>
              </a:r>
            </a:p>
            <a:p>
              <a:pPr algn="ctr"/>
              <a:r>
                <a:rPr lang="sv-SE"/>
                <a:t>(SA)</a:t>
              </a:r>
            </a:p>
          </p:txBody>
        </p:sp>
      </p:grpSp>
      <p:grpSp>
        <p:nvGrpSpPr>
          <p:cNvPr id="13" name="Grupp 12"/>
          <p:cNvGrpSpPr/>
          <p:nvPr/>
        </p:nvGrpSpPr>
        <p:grpSpPr>
          <a:xfrm>
            <a:off x="10083810" y="683262"/>
            <a:ext cx="1952368" cy="1272746"/>
            <a:chOff x="704335" y="667265"/>
            <a:chExt cx="1952368" cy="1272746"/>
          </a:xfrm>
        </p:grpSpPr>
        <p:sp>
          <p:nvSpPr>
            <p:cNvPr id="14" name="Ellips 13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textruta 14"/>
            <p:cNvSpPr txBox="1"/>
            <p:nvPr/>
          </p:nvSpPr>
          <p:spPr>
            <a:xfrm>
              <a:off x="869923" y="1016283"/>
              <a:ext cx="15962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Teknik</a:t>
              </a:r>
            </a:p>
            <a:p>
              <a:pPr algn="ctr"/>
              <a:r>
                <a:rPr lang="sv-SE"/>
                <a:t>(TE)</a:t>
              </a:r>
            </a:p>
          </p:txBody>
        </p:sp>
      </p:grpSp>
      <p:grpSp>
        <p:nvGrpSpPr>
          <p:cNvPr id="16" name="Grupp 15"/>
          <p:cNvGrpSpPr/>
          <p:nvPr/>
        </p:nvGrpSpPr>
        <p:grpSpPr>
          <a:xfrm>
            <a:off x="8303433" y="135690"/>
            <a:ext cx="1952368" cy="1272746"/>
            <a:chOff x="704335" y="667265"/>
            <a:chExt cx="1952368" cy="1272746"/>
          </a:xfrm>
        </p:grpSpPr>
        <p:sp>
          <p:nvSpPr>
            <p:cNvPr id="17" name="Ellips 16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textruta 17"/>
            <p:cNvSpPr txBox="1"/>
            <p:nvPr/>
          </p:nvSpPr>
          <p:spPr>
            <a:xfrm>
              <a:off x="841079" y="1052098"/>
              <a:ext cx="16797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Naturvetenskap</a:t>
              </a:r>
            </a:p>
            <a:p>
              <a:pPr algn="ctr"/>
              <a:r>
                <a:rPr lang="sv-SE"/>
                <a:t>(NA)</a:t>
              </a:r>
            </a:p>
          </p:txBody>
        </p:sp>
      </p:grpSp>
      <p:grpSp>
        <p:nvGrpSpPr>
          <p:cNvPr id="19" name="Grupp 18"/>
          <p:cNvGrpSpPr/>
          <p:nvPr/>
        </p:nvGrpSpPr>
        <p:grpSpPr>
          <a:xfrm>
            <a:off x="8294286" y="1784129"/>
            <a:ext cx="1952368" cy="1272746"/>
            <a:chOff x="704335" y="667265"/>
            <a:chExt cx="1952368" cy="1272746"/>
          </a:xfrm>
          <a:solidFill>
            <a:schemeClr val="bg1"/>
          </a:solidFill>
        </p:grpSpPr>
        <p:sp>
          <p:nvSpPr>
            <p:cNvPr id="20" name="Ellips 19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textruta 20"/>
            <p:cNvSpPr txBox="1"/>
            <p:nvPr/>
          </p:nvSpPr>
          <p:spPr>
            <a:xfrm>
              <a:off x="892456" y="1015343"/>
              <a:ext cx="1553189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Estetiska</a:t>
              </a:r>
            </a:p>
            <a:p>
              <a:pPr algn="ctr"/>
              <a:r>
                <a:rPr lang="sv-SE"/>
                <a:t>(ES)</a:t>
              </a:r>
            </a:p>
          </p:txBody>
        </p:sp>
      </p:grpSp>
      <p:grpSp>
        <p:nvGrpSpPr>
          <p:cNvPr id="22" name="Grupp 21"/>
          <p:cNvGrpSpPr/>
          <p:nvPr/>
        </p:nvGrpSpPr>
        <p:grpSpPr>
          <a:xfrm>
            <a:off x="10112189" y="2233816"/>
            <a:ext cx="1952368" cy="1272746"/>
            <a:chOff x="704335" y="667265"/>
            <a:chExt cx="1952368" cy="1272746"/>
          </a:xfrm>
          <a:solidFill>
            <a:schemeClr val="bg1"/>
          </a:solidFill>
        </p:grpSpPr>
        <p:sp>
          <p:nvSpPr>
            <p:cNvPr id="23" name="Ellips 22"/>
            <p:cNvSpPr/>
            <p:nvPr/>
          </p:nvSpPr>
          <p:spPr>
            <a:xfrm>
              <a:off x="704335" y="667265"/>
              <a:ext cx="1952368" cy="1272746"/>
            </a:xfrm>
            <a:prstGeom prst="ellipse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textruta 23"/>
            <p:cNvSpPr txBox="1"/>
            <p:nvPr/>
          </p:nvSpPr>
          <p:spPr>
            <a:xfrm>
              <a:off x="906243" y="1039407"/>
              <a:ext cx="1568982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/>
                <a:t>Humanistiskt</a:t>
              </a:r>
            </a:p>
            <a:p>
              <a:pPr algn="ctr"/>
              <a:r>
                <a:rPr lang="sv-SE"/>
                <a:t>(HU)</a:t>
              </a:r>
            </a:p>
          </p:txBody>
        </p:sp>
      </p:grpSp>
      <p:sp>
        <p:nvSpPr>
          <p:cNvPr id="83" name="textruta 82"/>
          <p:cNvSpPr txBox="1"/>
          <p:nvPr/>
        </p:nvSpPr>
        <p:spPr>
          <a:xfrm>
            <a:off x="215092" y="5870494"/>
            <a:ext cx="2932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u="sng"/>
              <a:t>INTRODUKTIONSPROGRAM </a:t>
            </a:r>
            <a:r>
              <a:rPr lang="sv-SE"/>
              <a:t>(IM)</a:t>
            </a:r>
          </a:p>
        </p:txBody>
      </p:sp>
      <p:cxnSp>
        <p:nvCxnSpPr>
          <p:cNvPr id="99" name="Rak pil 98"/>
          <p:cNvCxnSpPr>
            <a:endCxn id="50" idx="4"/>
          </p:cNvCxnSpPr>
          <p:nvPr/>
        </p:nvCxnSpPr>
        <p:spPr>
          <a:xfrm flipV="1">
            <a:off x="1071971" y="5176979"/>
            <a:ext cx="3777" cy="2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Rak pil 102"/>
          <p:cNvCxnSpPr/>
          <p:nvPr/>
        </p:nvCxnSpPr>
        <p:spPr>
          <a:xfrm flipV="1">
            <a:off x="2990351" y="5195964"/>
            <a:ext cx="3777" cy="2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Rak pil 109"/>
          <p:cNvCxnSpPr/>
          <p:nvPr/>
        </p:nvCxnSpPr>
        <p:spPr>
          <a:xfrm flipH="1" flipV="1">
            <a:off x="5197848" y="4440710"/>
            <a:ext cx="162357" cy="983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Rak pil 114"/>
          <p:cNvCxnSpPr/>
          <p:nvPr/>
        </p:nvCxnSpPr>
        <p:spPr>
          <a:xfrm flipV="1">
            <a:off x="6628745" y="5071057"/>
            <a:ext cx="174909" cy="350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Rak pil 116"/>
          <p:cNvCxnSpPr/>
          <p:nvPr/>
        </p:nvCxnSpPr>
        <p:spPr>
          <a:xfrm flipV="1">
            <a:off x="8757334" y="4667615"/>
            <a:ext cx="310073" cy="744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 1">
            <a:extLst>
              <a:ext uri="{FF2B5EF4-FFF2-40B4-BE49-F238E27FC236}">
                <a16:creationId xmlns:a16="http://schemas.microsoft.com/office/drawing/2014/main" id="{61D905F0-84ED-47F7-98F9-652E7AFE2302}"/>
              </a:ext>
            </a:extLst>
          </p:cNvPr>
          <p:cNvSpPr/>
          <p:nvPr/>
        </p:nvSpPr>
        <p:spPr>
          <a:xfrm>
            <a:off x="-78494" y="4386432"/>
            <a:ext cx="12055401" cy="28368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6902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5A8458-13C2-492B-B41F-626D7484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5400" b="1"/>
              <a:t>Introduktionsprogram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444C6B-4E3B-412B-B31E-783FDEC5E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563078"/>
          </a:xfrm>
        </p:spPr>
        <p:txBody>
          <a:bodyPr>
            <a:normAutofit fontScale="92500" lnSpcReduction="20000"/>
          </a:bodyPr>
          <a:lstStyle/>
          <a:p>
            <a:r>
              <a:rPr lang="sv-SE" sz="2600" b="1"/>
              <a:t>Språkintroduktion – IMS</a:t>
            </a:r>
          </a:p>
          <a:p>
            <a:r>
              <a:rPr lang="sv-SE" sz="2600"/>
              <a:t>Tidigare bosatt utomlands.</a:t>
            </a:r>
          </a:p>
          <a:p>
            <a:r>
              <a:rPr lang="sv-SE" sz="2600"/>
              <a:t>Mycket stöd i svenska språket.</a:t>
            </a:r>
          </a:p>
          <a:p>
            <a:r>
              <a:rPr lang="sv-SE" sz="2600" b="1"/>
              <a:t>Programinriktat val - IMV</a:t>
            </a:r>
          </a:p>
          <a:p>
            <a:r>
              <a:rPr lang="sv-SE" sz="2600"/>
              <a:t>Godkänd i </a:t>
            </a:r>
            <a:r>
              <a:rPr lang="sv-SE" sz="2600" err="1"/>
              <a:t>Sv</a:t>
            </a:r>
            <a:r>
              <a:rPr lang="sv-SE" sz="2600"/>
              <a:t>/</a:t>
            </a:r>
            <a:r>
              <a:rPr lang="sv-SE" sz="2600" err="1"/>
              <a:t>Sva</a:t>
            </a:r>
            <a:r>
              <a:rPr lang="sv-SE" sz="2600"/>
              <a:t> + 3 eller 4 andra ämnen</a:t>
            </a:r>
          </a:p>
          <a:p>
            <a:r>
              <a:rPr lang="sv-SE" sz="2600"/>
              <a:t>Kan läsa in </a:t>
            </a:r>
            <a:r>
              <a:rPr lang="sv-SE" sz="2600" err="1"/>
              <a:t>eng</a:t>
            </a:r>
            <a:r>
              <a:rPr lang="sv-SE" sz="2600"/>
              <a:t> och/eller </a:t>
            </a:r>
            <a:r>
              <a:rPr lang="sv-SE" sz="2600" err="1"/>
              <a:t>ma</a:t>
            </a:r>
            <a:r>
              <a:rPr lang="sv-SE" sz="2600"/>
              <a:t> 1 året parallellt med nationella gymnasieprogrammet. 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5586498-A204-4202-8128-CB851852D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560319"/>
            <a:ext cx="4718304" cy="3563077"/>
          </a:xfrm>
        </p:spPr>
        <p:txBody>
          <a:bodyPr>
            <a:normAutofit fontScale="92500" lnSpcReduction="20000"/>
          </a:bodyPr>
          <a:lstStyle/>
          <a:p>
            <a:r>
              <a:rPr lang="sv-SE" sz="2600" b="1"/>
              <a:t>Yrkesintroduktion – IMY</a:t>
            </a:r>
          </a:p>
          <a:p>
            <a:r>
              <a:rPr lang="sv-SE" sz="2600"/>
              <a:t>Läsa in behörighet till ett yrkesprogram alt. endast kärnämnen och läsa yrkeskurser. Gymnasiebevis.</a:t>
            </a:r>
          </a:p>
          <a:p>
            <a:r>
              <a:rPr lang="sv-SE" sz="2600" b="1"/>
              <a:t>Individuellt alternativ – IMA</a:t>
            </a:r>
          </a:p>
          <a:p>
            <a:r>
              <a:rPr lang="sv-SE" sz="2600"/>
              <a:t>Läsa in behörighet</a:t>
            </a:r>
          </a:p>
          <a:p>
            <a:r>
              <a:rPr lang="sv-SE" sz="2600"/>
              <a:t>Individuell studieplan</a:t>
            </a:r>
          </a:p>
          <a:p>
            <a:r>
              <a:rPr lang="sv-SE" sz="2600"/>
              <a:t>Praktik om man vill</a:t>
            </a:r>
          </a:p>
        </p:txBody>
      </p:sp>
    </p:spTree>
    <p:extLst>
      <p:ext uri="{BB962C8B-B14F-4D97-AF65-F5344CB8AC3E}">
        <p14:creationId xmlns:p14="http://schemas.microsoft.com/office/powerpoint/2010/main" val="3598920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6336C-89BF-8E96-D43B-E49EC0165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/>
              <a:t>Sommarskola</a:t>
            </a:r>
            <a:endParaRPr lang="en-US" sz="5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BAA34-27CD-77AD-EEC6-5E6EAD0A3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39196"/>
          </a:xfrm>
        </p:spPr>
        <p:txBody>
          <a:bodyPr/>
          <a:lstStyle/>
          <a:p>
            <a:r>
              <a:rPr lang="en-US" dirty="0"/>
              <a:t>För de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 </a:t>
            </a:r>
            <a:r>
              <a:rPr lang="en-US" dirty="0" err="1"/>
              <a:t>når</a:t>
            </a:r>
            <a:r>
              <a:rPr lang="en-US" dirty="0"/>
              <a:t> </a:t>
            </a:r>
            <a:r>
              <a:rPr lang="en-US" dirty="0" err="1"/>
              <a:t>behörighet</a:t>
            </a:r>
            <a:r>
              <a:rPr lang="en-US" dirty="0"/>
              <a:t>.</a:t>
            </a:r>
          </a:p>
          <a:p>
            <a:pPr>
              <a:buSzPct val="114999"/>
            </a:pPr>
            <a:r>
              <a:rPr lang="en-US" dirty="0"/>
              <a:t>Sista </a:t>
            </a:r>
            <a:r>
              <a:rPr lang="en-US" dirty="0" err="1"/>
              <a:t>chansen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bli</a:t>
            </a:r>
            <a:r>
              <a:rPr lang="en-US" dirty="0"/>
              <a:t> </a:t>
            </a:r>
            <a:r>
              <a:rPr lang="en-US" dirty="0" err="1"/>
              <a:t>behörig</a:t>
            </a:r>
            <a:r>
              <a:rPr lang="en-US" dirty="0"/>
              <a:t> till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nationellt</a:t>
            </a:r>
            <a:r>
              <a:rPr lang="en-US" dirty="0"/>
              <a:t> </a:t>
            </a:r>
            <a:r>
              <a:rPr lang="en-US" dirty="0" err="1"/>
              <a:t>gymnasieprogram</a:t>
            </a:r>
            <a:r>
              <a:rPr lang="en-US" dirty="0"/>
              <a:t>.</a:t>
            </a:r>
          </a:p>
          <a:p>
            <a:pPr>
              <a:buSzPct val="114999"/>
            </a:pPr>
            <a:r>
              <a:rPr lang="en-US" dirty="0" err="1"/>
              <a:t>Läser</a:t>
            </a:r>
            <a:r>
              <a:rPr lang="en-US" dirty="0"/>
              <a:t> 9 </a:t>
            </a:r>
            <a:r>
              <a:rPr lang="en-US" dirty="0" err="1"/>
              <a:t>dagar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Nannaskolan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får</a:t>
            </a:r>
            <a:r>
              <a:rPr lang="en-US" dirty="0"/>
              <a:t> sedan </a:t>
            </a:r>
            <a:r>
              <a:rPr lang="en-US" dirty="0" err="1"/>
              <a:t>göra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slutprov</a:t>
            </a:r>
            <a:r>
              <a:rPr lang="en-US" dirty="0"/>
              <a:t>. </a:t>
            </a:r>
          </a:p>
          <a:p>
            <a:pPr>
              <a:buSzPct val="114999"/>
            </a:pP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läsa</a:t>
            </a:r>
            <a:r>
              <a:rPr lang="en-US" dirty="0"/>
              <a:t> 2 </a:t>
            </a:r>
            <a:r>
              <a:rPr lang="en-US" dirty="0" err="1"/>
              <a:t>ämnen</a:t>
            </a:r>
            <a:r>
              <a:rPr lang="en-US" dirty="0"/>
              <a:t>.</a:t>
            </a:r>
          </a:p>
          <a:p>
            <a:pPr marL="0" indent="0">
              <a:buSzPct val="114999"/>
              <a:buNone/>
            </a:pPr>
            <a:endParaRPr lang="en-US" dirty="0"/>
          </a:p>
          <a:p>
            <a:pPr>
              <a:buSzPct val="114999"/>
            </a:pPr>
            <a:r>
              <a:rPr lang="en-US" dirty="0" err="1"/>
              <a:t>Börjar</a:t>
            </a:r>
            <a:r>
              <a:rPr lang="en-US" dirty="0"/>
              <a:t> </a:t>
            </a:r>
            <a:r>
              <a:rPr lang="en-US" dirty="0" err="1"/>
              <a:t>måndag</a:t>
            </a:r>
            <a:r>
              <a:rPr lang="en-US" dirty="0"/>
              <a:t> </a:t>
            </a:r>
            <a:r>
              <a:rPr lang="en-US" dirty="0" err="1"/>
              <a:t>direkt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skolavslutningen</a:t>
            </a:r>
            <a:r>
              <a:rPr lang="en-US" dirty="0"/>
              <a:t> 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läser</a:t>
            </a:r>
            <a:r>
              <a:rPr lang="en-US" dirty="0"/>
              <a:t> </a:t>
            </a:r>
            <a:r>
              <a:rPr lang="en-US" dirty="0" err="1"/>
              <a:t>fram</a:t>
            </a:r>
            <a:r>
              <a:rPr lang="en-US" dirty="0"/>
              <a:t> till </a:t>
            </a:r>
            <a:r>
              <a:rPr lang="en-US" dirty="0" err="1"/>
              <a:t>midsommar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771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02F47B-B79F-435F-B2C7-15294E5A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sv-SE" sz="5400" b="1"/>
              <a:t>Idrott på schemat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9EAEDD-FCCC-4C4D-9B3E-6136A329B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79628"/>
            <a:ext cx="9601196" cy="3705802"/>
          </a:xfrm>
        </p:spPr>
        <p:txBody>
          <a:bodyPr>
            <a:normAutofit/>
          </a:bodyPr>
          <a:lstStyle/>
          <a:p>
            <a:r>
              <a:rPr lang="sv-SE" dirty="0"/>
              <a:t>Riksidrottsgymnasium /RIG </a:t>
            </a:r>
            <a:endParaRPr lang="en-US" dirty="0"/>
          </a:p>
          <a:p>
            <a:pPr>
              <a:buSzPct val="114999"/>
            </a:pPr>
            <a:r>
              <a:rPr lang="sv-SE" dirty="0"/>
              <a:t>Nationell idrottsutbildning / NIU </a:t>
            </a:r>
          </a:p>
          <a:p>
            <a:pPr>
              <a:buSzPct val="114999"/>
            </a:pPr>
            <a:r>
              <a:rPr lang="sv-SE" dirty="0"/>
              <a:t>Lokal idrottsutbildning/ LIU</a:t>
            </a:r>
          </a:p>
          <a:p>
            <a:pPr marL="0" indent="0">
              <a:buSzPct val="114999"/>
              <a:buNone/>
            </a:pPr>
            <a:endParaRPr lang="sv-SE" dirty="0"/>
          </a:p>
          <a:p>
            <a:r>
              <a:rPr lang="sv-SE" dirty="0"/>
              <a:t>Ansökan RIG  / 15 oktober 2023 (vissa sporter ex. golf)</a:t>
            </a:r>
          </a:p>
          <a:p>
            <a:pPr marL="0" defTabSz="914400"/>
            <a:r>
              <a:rPr lang="sv-SE" dirty="0"/>
              <a:t>Ansökan NIU / 1 sep – </a:t>
            </a:r>
            <a:r>
              <a:rPr lang="sv-SE" b="1" dirty="0"/>
              <a:t>1 dec 2023 </a:t>
            </a:r>
            <a:endParaRPr lang="sv-SE" b="1" u="sng">
              <a:solidFill>
                <a:srgbClr val="0070C0"/>
              </a:solidFill>
              <a:ea typeface="+mn-lt"/>
              <a:cs typeface="+mn-lt"/>
            </a:endParaRPr>
          </a:p>
          <a:p>
            <a:r>
              <a:rPr lang="sv-SE" dirty="0"/>
              <a:t>Ansökan LIU /   </a:t>
            </a:r>
            <a:r>
              <a:rPr lang="sv-SE" b="1" dirty="0"/>
              <a:t>senast 15 februari 2024</a:t>
            </a:r>
          </a:p>
          <a:p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6A158C4-9673-44FD-9DDC-C8077D60E98F}"/>
              </a:ext>
            </a:extLst>
          </p:cNvPr>
          <p:cNvSpPr/>
          <p:nvPr/>
        </p:nvSpPr>
        <p:spPr>
          <a:xfrm>
            <a:off x="8153397" y="2556932"/>
            <a:ext cx="2743200" cy="17917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sv-SE" sz="2000" b="1" dirty="0"/>
              <a:t>RIG/NIU  400 p</a:t>
            </a:r>
          </a:p>
          <a:p>
            <a:r>
              <a:rPr lang="sv-SE" sz="2000" dirty="0"/>
              <a:t>Individuella valet</a:t>
            </a:r>
          </a:p>
          <a:p>
            <a:r>
              <a:rPr lang="sv-SE" sz="2000" dirty="0"/>
              <a:t>200 p</a:t>
            </a:r>
          </a:p>
          <a:p>
            <a:r>
              <a:rPr lang="sv-SE" sz="2000" dirty="0"/>
              <a:t>Programfördjupningen </a:t>
            </a:r>
          </a:p>
          <a:p>
            <a:r>
              <a:rPr lang="sv-SE" sz="2000" dirty="0"/>
              <a:t>200 p</a:t>
            </a:r>
          </a:p>
          <a:p>
            <a:pPr algn="ctr"/>
            <a:endParaRPr lang="sv-SE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96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7153-1D5F-4B99-B82D-F7B61238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5400" b="1"/>
              <a:t>Vilken skola?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BCA1C-1382-4AEA-9489-0CE4F5C02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2209" cy="3460336"/>
          </a:xfrm>
        </p:spPr>
        <p:txBody>
          <a:bodyPr>
            <a:normAutofit/>
          </a:bodyPr>
          <a:lstStyle/>
          <a:p>
            <a:r>
              <a:rPr lang="sv-SE" dirty="0"/>
              <a:t>31 gymnasieskolor</a:t>
            </a:r>
          </a:p>
          <a:p>
            <a:r>
              <a:rPr lang="sv-SE" dirty="0"/>
              <a:t>Varje skola ett antal platser per program.</a:t>
            </a:r>
          </a:p>
          <a:p>
            <a:r>
              <a:rPr lang="sv-SE" dirty="0"/>
              <a:t>Elever söker med sitt meritvärde. </a:t>
            </a:r>
          </a:p>
          <a:p>
            <a:r>
              <a:rPr lang="sv-SE" b="1" dirty="0"/>
              <a:t>Antagningsgränser ändras från år till år.</a:t>
            </a:r>
          </a:p>
          <a:p>
            <a:endParaRPr lang="sv-SE" sz="2000"/>
          </a:p>
          <a:p>
            <a:pPr marL="0" indent="0">
              <a:buNone/>
            </a:pPr>
            <a:endParaRPr lang="sv-SE" sz="2000"/>
          </a:p>
          <a:p>
            <a:pPr marL="0" indent="0">
              <a:buNone/>
            </a:pPr>
            <a:endParaRPr lang="sv-SE" sz="2000"/>
          </a:p>
          <a:p>
            <a:pPr marL="0" indent="0">
              <a:buNone/>
            </a:pPr>
            <a:endParaRPr lang="sv-SE"/>
          </a:p>
          <a:p>
            <a:endParaRPr lang="sv-SE"/>
          </a:p>
          <a:p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E64B1-7E5E-48A8-93D6-CECC13517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560319"/>
            <a:ext cx="4801730" cy="3675381"/>
          </a:xfrm>
        </p:spPr>
        <p:txBody>
          <a:bodyPr>
            <a:normAutofit/>
          </a:bodyPr>
          <a:lstStyle/>
          <a:p>
            <a:pPr>
              <a:buSzPct val="114999"/>
            </a:pPr>
            <a:r>
              <a:rPr lang="sv-SE" dirty="0"/>
              <a:t>Öppet hus/ Gymnasiemässan – ställ frågor!</a:t>
            </a:r>
          </a:p>
          <a:p>
            <a:r>
              <a:rPr lang="sv-SE" dirty="0"/>
              <a:t>Restid /Lokaler</a:t>
            </a:r>
          </a:p>
          <a:p>
            <a:r>
              <a:rPr lang="sv-SE" err="1"/>
              <a:t>Matkort</a:t>
            </a:r>
            <a:r>
              <a:rPr lang="sv-SE" dirty="0"/>
              <a:t> / Skolmatsal</a:t>
            </a:r>
          </a:p>
          <a:p>
            <a:r>
              <a:rPr lang="sv-SE" dirty="0"/>
              <a:t>Studiestöd / Elevhälsa</a:t>
            </a:r>
          </a:p>
          <a:p>
            <a:pPr>
              <a:buSzPct val="114999"/>
            </a:pPr>
            <a:r>
              <a:rPr lang="sv-SE" dirty="0"/>
              <a:t>Schema</a:t>
            </a:r>
          </a:p>
          <a:p>
            <a:pPr marL="0" indent="0">
              <a:buNone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080490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BD2E94-4AB7-42F8-9AEA-2B2F8083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5400" b="1"/>
              <a:t>Söka till annan kommun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804557-77EC-4E46-80FA-6E70D0C9E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Autofit/>
          </a:bodyPr>
          <a:lstStyle/>
          <a:p>
            <a:r>
              <a:rPr lang="sv-SE" b="1" dirty="0"/>
              <a:t>Ansökan till kommunal gymnasieskola</a:t>
            </a:r>
          </a:p>
          <a:p>
            <a:r>
              <a:rPr lang="sv-SE" b="1" dirty="0"/>
              <a:t>Andrahandsmottagning</a:t>
            </a:r>
          </a:p>
          <a:p>
            <a:r>
              <a:rPr lang="sv-SE" b="1" dirty="0"/>
              <a:t>Samverkansavtal</a:t>
            </a:r>
          </a:p>
          <a:p>
            <a:endParaRPr lang="sv-SE" b="1" dirty="0"/>
          </a:p>
          <a:p>
            <a:r>
              <a:rPr lang="sv-SE" b="1" dirty="0"/>
              <a:t>Fristående skolor</a:t>
            </a:r>
          </a:p>
          <a:p>
            <a:r>
              <a:rPr lang="sv-SE" b="1" dirty="0"/>
              <a:t>Meritvärde</a:t>
            </a:r>
          </a:p>
        </p:txBody>
      </p:sp>
    </p:spTree>
    <p:extLst>
      <p:ext uri="{BB962C8B-B14F-4D97-AF65-F5344CB8AC3E}">
        <p14:creationId xmlns:p14="http://schemas.microsoft.com/office/powerpoint/2010/main" val="1986094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3D706-D66E-F749-D828-43D5E020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5400" b="1">
                <a:ea typeface="+mj-lt"/>
                <a:cs typeface="+mj-lt"/>
              </a:rPr>
              <a:t>Viktiga datum under våren</a:t>
            </a:r>
            <a:endParaRPr lang="en-US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C2C72-2BAA-2710-E59F-38399B38C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575171"/>
          </a:xfrm>
        </p:spPr>
        <p:txBody>
          <a:bodyPr>
            <a:normAutofit lnSpcReduction="10000"/>
          </a:bodyPr>
          <a:lstStyle/>
          <a:p>
            <a:r>
              <a:rPr lang="sv-SE" dirty="0">
                <a:ea typeface="+mn-lt"/>
                <a:cs typeface="+mn-lt"/>
              </a:rPr>
              <a:t>Inloggningsuppgifter / Ansökan </a:t>
            </a:r>
            <a:endParaRPr lang="en-US" dirty="0">
              <a:ea typeface="+mn-lt"/>
              <a:cs typeface="+mn-lt"/>
            </a:endParaRPr>
          </a:p>
          <a:p>
            <a:pPr>
              <a:buSzPct val="114999"/>
            </a:pPr>
            <a:r>
              <a:rPr lang="sv-SE" b="1" dirty="0">
                <a:ea typeface="+mn-lt"/>
                <a:cs typeface="+mn-lt"/>
              </a:rPr>
              <a:t>Ansökningsperiod 22 januari – 15 februari</a:t>
            </a:r>
            <a:r>
              <a:rPr lang="sv-SE" dirty="0">
                <a:ea typeface="+mn-lt"/>
                <a:cs typeface="+mn-lt"/>
              </a:rPr>
              <a:t> </a:t>
            </a:r>
            <a:r>
              <a:rPr lang="sv-SE" b="1" dirty="0">
                <a:ea typeface="+mn-lt"/>
                <a:cs typeface="+mn-lt"/>
              </a:rPr>
              <a:t>2024</a:t>
            </a:r>
            <a:endParaRPr lang="en-US" dirty="0">
              <a:ea typeface="+mn-lt"/>
              <a:cs typeface="+mn-lt"/>
            </a:endParaRPr>
          </a:p>
          <a:p>
            <a:pPr>
              <a:buSzPct val="114999"/>
            </a:pPr>
            <a:r>
              <a:rPr lang="sv-SE" b="1" dirty="0">
                <a:ea typeface="+mn-lt"/>
                <a:cs typeface="+mn-lt"/>
              </a:rPr>
              <a:t>Preliminärt svar i april.</a:t>
            </a:r>
            <a:r>
              <a:rPr lang="sv-SE" dirty="0">
                <a:ea typeface="+mn-lt"/>
                <a:cs typeface="+mn-lt"/>
              </a:rPr>
              <a:t> ( är inte lika med garanti på antagning i juli)</a:t>
            </a:r>
            <a:endParaRPr lang="en-US" dirty="0">
              <a:ea typeface="+mn-lt"/>
              <a:cs typeface="+mn-lt"/>
            </a:endParaRPr>
          </a:p>
          <a:p>
            <a:pPr>
              <a:buSzPct val="114999"/>
              <a:buFont typeface="Arial,Sans-Serif"/>
            </a:pPr>
            <a:r>
              <a:rPr lang="sv-SE" b="1" dirty="0">
                <a:ea typeface="+mn-lt"/>
                <a:cs typeface="+mn-lt"/>
              </a:rPr>
              <a:t>Omval 27 april – 15 maj  </a:t>
            </a:r>
            <a:endParaRPr lang="sv-SE" dirty="0">
              <a:ea typeface="+mn-lt"/>
              <a:cs typeface="+mn-lt"/>
            </a:endParaRPr>
          </a:p>
          <a:p>
            <a:pPr>
              <a:buSzPct val="114999"/>
              <a:buFont typeface="Arial,Sans-Serif"/>
            </a:pPr>
            <a:r>
              <a:rPr lang="sv-SE" b="1" dirty="0">
                <a:ea typeface="+mn-lt"/>
                <a:cs typeface="+mn-lt"/>
              </a:rPr>
              <a:t>Antagningsbesked början av juli.</a:t>
            </a:r>
            <a:endParaRPr lang="sv-SE" dirty="0">
              <a:ea typeface="+mn-lt"/>
              <a:cs typeface="+mn-lt"/>
            </a:endParaRPr>
          </a:p>
          <a:p>
            <a:pPr>
              <a:buSzPct val="114999"/>
              <a:buFont typeface="Arial,Sans-Serif"/>
            </a:pPr>
            <a:r>
              <a:rPr lang="sv-SE" b="1" dirty="0"/>
              <a:t>Tacka alltid JA till din plats.</a:t>
            </a:r>
          </a:p>
          <a:p>
            <a:pPr>
              <a:buSzPct val="114999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6D90A-1F11-E03C-2D9E-8190F2F8A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583971"/>
          </a:xfrm>
        </p:spPr>
        <p:txBody>
          <a:bodyPr>
            <a:normAutofit lnSpcReduction="10000"/>
          </a:bodyPr>
          <a:lstStyle/>
          <a:p>
            <a:r>
              <a:rPr lang="sv-SE" dirty="0">
                <a:ea typeface="+mn-lt"/>
                <a:cs typeface="+mn-lt"/>
              </a:rPr>
              <a:t>Ansök här: </a:t>
            </a:r>
            <a:r>
              <a:rPr lang="sv-SE" sz="2000" u="sng" dirty="0">
                <a:solidFill>
                  <a:srgbClr val="0070C0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Dexter - Logga in (dexter-ist.com)</a:t>
            </a:r>
            <a:endParaRPr lang="sv-SE" sz="2000" u="sng" dirty="0">
              <a:solidFill>
                <a:srgbClr val="0070C0"/>
              </a:solidFill>
              <a:ea typeface="+mn-lt"/>
              <a:cs typeface="+mn-lt"/>
            </a:endParaRPr>
          </a:p>
          <a:p>
            <a:pPr>
              <a:buSzPct val="114999"/>
              <a:buFont typeface="Wingdings,Sans-Serif"/>
              <a:buChar char="Ø"/>
            </a:pPr>
            <a:r>
              <a:rPr lang="sv-SE" dirty="0">
                <a:ea typeface="+mn-lt"/>
                <a:cs typeface="+mn-lt"/>
              </a:rPr>
              <a:t>Prioritera</a:t>
            </a:r>
            <a:endParaRPr lang="en-US" dirty="0">
              <a:ea typeface="+mn-lt"/>
              <a:cs typeface="+mn-lt"/>
            </a:endParaRPr>
          </a:p>
          <a:p>
            <a:pPr>
              <a:buSzPct val="114999"/>
              <a:buFont typeface="Wingdings,Sans-Serif"/>
              <a:buChar char="Ø"/>
            </a:pPr>
            <a:r>
              <a:rPr lang="sv-SE" dirty="0">
                <a:ea typeface="+mn-lt"/>
                <a:cs typeface="+mn-lt"/>
              </a:rPr>
              <a:t>Garderingsval</a:t>
            </a:r>
          </a:p>
          <a:p>
            <a:pPr marL="0" indent="0">
              <a:buSzPct val="114999"/>
              <a:buNone/>
            </a:pPr>
            <a:endParaRPr lang="en-US" dirty="0">
              <a:ea typeface="+mn-lt"/>
              <a:cs typeface="+mn-lt"/>
            </a:endParaRPr>
          </a:p>
          <a:p>
            <a:pPr>
              <a:buSzPct val="114999"/>
              <a:buFont typeface="Wingdings,Sans-Serif"/>
              <a:buChar char="Ø"/>
            </a:pPr>
            <a:r>
              <a:rPr lang="sv-SE" dirty="0">
                <a:ea typeface="+mn-lt"/>
                <a:cs typeface="+mn-lt"/>
              </a:rPr>
              <a:t>Ändra/ gör en ny ansökan om du behöver.</a:t>
            </a:r>
            <a:endParaRPr lang="en-US" dirty="0">
              <a:ea typeface="+mn-lt"/>
              <a:cs typeface="+mn-lt"/>
            </a:endParaRPr>
          </a:p>
          <a:p>
            <a:pPr marL="0" indent="0">
              <a:buSzPct val="114999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4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7A4069A-37F8-4FEC-893F-4D50984B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29" y="279522"/>
            <a:ext cx="4283731" cy="2102721"/>
          </a:xfrm>
        </p:spPr>
        <p:txBody>
          <a:bodyPr anchor="b">
            <a:noAutofit/>
          </a:bodyPr>
          <a:lstStyle/>
          <a:p>
            <a:br>
              <a:rPr lang="sv-SE" sz="5400" b="1" dirty="0">
                <a:solidFill>
                  <a:srgbClr val="262626"/>
                </a:solidFill>
              </a:rPr>
            </a:br>
            <a:r>
              <a:rPr lang="sv-SE" sz="4800" b="1" dirty="0">
                <a:solidFill>
                  <a:srgbClr val="262626"/>
                </a:solidFill>
              </a:rPr>
              <a:t>Vägen till gymnasiet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2F72CE-7B97-4267-A0F6-EA44366FE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44" y="2081498"/>
            <a:ext cx="3503518" cy="447779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SzPct val="114999"/>
            </a:pPr>
            <a:endParaRPr lang="sv-SE" dirty="0">
              <a:solidFill>
                <a:srgbClr val="262626"/>
              </a:solidFill>
            </a:endParaRPr>
          </a:p>
          <a:p>
            <a:pPr>
              <a:buSzPct val="114999"/>
            </a:pPr>
            <a:r>
              <a:rPr lang="sv-SE" dirty="0">
                <a:solidFill>
                  <a:srgbClr val="262626"/>
                </a:solidFill>
              </a:rPr>
              <a:t>Klassinformation</a:t>
            </a:r>
            <a:endParaRPr lang="sv-SE" dirty="0"/>
          </a:p>
          <a:p>
            <a:pPr marL="0" indent="0">
              <a:buSzPct val="114999"/>
              <a:buNone/>
            </a:pPr>
            <a:endParaRPr lang="sv-SE" dirty="0"/>
          </a:p>
          <a:p>
            <a:r>
              <a:rPr lang="sv-SE" dirty="0"/>
              <a:t>Vägledningssamtal</a:t>
            </a:r>
          </a:p>
          <a:p>
            <a:pPr marL="0" indent="0">
              <a:buSzPct val="114999"/>
              <a:buNone/>
            </a:pPr>
            <a:endParaRPr lang="sv-SE" dirty="0">
              <a:solidFill>
                <a:srgbClr val="262626"/>
              </a:solidFill>
            </a:endParaRPr>
          </a:p>
          <a:p>
            <a:r>
              <a:rPr lang="sv-SE" dirty="0">
                <a:solidFill>
                  <a:srgbClr val="262626"/>
                </a:solidFill>
              </a:rPr>
              <a:t>Gymnasiemässa 16 nov</a:t>
            </a:r>
          </a:p>
          <a:p>
            <a:pPr>
              <a:buSzPct val="114999"/>
            </a:pPr>
            <a:endParaRPr lang="sv-SE" dirty="0">
              <a:solidFill>
                <a:srgbClr val="262626"/>
              </a:solidFill>
            </a:endParaRPr>
          </a:p>
          <a:p>
            <a:r>
              <a:rPr lang="sv-SE" dirty="0">
                <a:solidFill>
                  <a:srgbClr val="262626"/>
                </a:solidFill>
              </a:rPr>
              <a:t>Öppet hus/ Prova på dag</a:t>
            </a:r>
          </a:p>
          <a:p>
            <a:pPr marL="0" indent="0">
              <a:buSzPct val="114999"/>
              <a:buNone/>
            </a:pPr>
            <a:endParaRPr lang="sv-SE" dirty="0">
              <a:solidFill>
                <a:srgbClr val="262626"/>
              </a:solidFill>
            </a:endParaRPr>
          </a:p>
          <a:p>
            <a:pPr marL="0" indent="0">
              <a:buSzPct val="114999"/>
              <a:buNone/>
            </a:pPr>
            <a:endParaRPr lang="sv-SE" dirty="0">
              <a:solidFill>
                <a:srgbClr val="262626"/>
              </a:solidFill>
            </a:endParaRPr>
          </a:p>
          <a:p>
            <a:endParaRPr lang="sv-SE" dirty="0">
              <a:solidFill>
                <a:srgbClr val="262626"/>
              </a:solidFill>
            </a:endParaRPr>
          </a:p>
          <a:p>
            <a:endParaRPr lang="sv-SE" sz="1800" dirty="0">
              <a:solidFill>
                <a:srgbClr val="262626"/>
              </a:solidFill>
            </a:endParaRPr>
          </a:p>
          <a:p>
            <a:endParaRPr lang="sv-SE" sz="1800" dirty="0">
              <a:solidFill>
                <a:srgbClr val="262626"/>
              </a:solidFill>
            </a:endParaRPr>
          </a:p>
          <a:p>
            <a:endParaRPr lang="sv-SE" sz="1800" dirty="0">
              <a:solidFill>
                <a:srgbClr val="262626"/>
              </a:solidFill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Vinklat foto som klarar ett bil ljus på en kurva.">
            <a:extLst>
              <a:ext uri="{FF2B5EF4-FFF2-40B4-BE49-F238E27FC236}">
                <a16:creationId xmlns:a16="http://schemas.microsoft.com/office/drawing/2014/main" id="{CC8275EE-7315-4609-832A-AEB0971BE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555" y="1096859"/>
            <a:ext cx="7194067" cy="43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52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0">
            <a:extLst>
              <a:ext uri="{FF2B5EF4-FFF2-40B4-BE49-F238E27FC236}">
                <a16:creationId xmlns:a16="http://schemas.microsoft.com/office/drawing/2014/main" id="{7575D7A7-3C36-4508-9BC6-70A93BD3C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964A0D-06B7-4C16-AC9F-20ADDA805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703F5C-55DF-45CD-BC3F-3BE8F1033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C7134F-70F9-4826-A97E-9B39AEA08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351E73-B6DD-4B56-8EE9-C16B5711C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32" name="Straight Connector 16">
            <a:extLst>
              <a:ext uri="{FF2B5EF4-FFF2-40B4-BE49-F238E27FC236}">
                <a16:creationId xmlns:a16="http://schemas.microsoft.com/office/drawing/2014/main" id="{AE446D0E-6531-40B7-A182-FB8602439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18">
            <a:extLst>
              <a:ext uri="{FF2B5EF4-FFF2-40B4-BE49-F238E27FC236}">
                <a16:creationId xmlns:a16="http://schemas.microsoft.com/office/drawing/2014/main" id="{D59C2C63-D709-4949-9465-29A52CBED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0">
            <a:extLst>
              <a:ext uri="{FF2B5EF4-FFF2-40B4-BE49-F238E27FC236}">
                <a16:creationId xmlns:a16="http://schemas.microsoft.com/office/drawing/2014/main" id="{0EFD2038-15D6-4003-8350-AFEC394EE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920" y="1399880"/>
            <a:ext cx="7808159" cy="41039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8CF519C2-F6BE-41BE-A50E-54B98359C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6" name="Group 24">
            <a:extLst>
              <a:ext uri="{FF2B5EF4-FFF2-40B4-BE49-F238E27FC236}">
                <a16:creationId xmlns:a16="http://schemas.microsoft.com/office/drawing/2014/main" id="{7767AD93-AD3E-4C62-97D5-E54E14B2E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26" name="Rounded Rectangle 17">
              <a:extLst>
                <a:ext uri="{FF2B5EF4-FFF2-40B4-BE49-F238E27FC236}">
                  <a16:creationId xmlns:a16="http://schemas.microsoft.com/office/drawing/2014/main" id="{AA443E8D-EC07-4B8F-B370-2A1153F350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41F0AA1-D12D-4FDB-BF66-D9398ED93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28" name="Rounded Rectangle 20">
              <a:extLst>
                <a:ext uri="{FF2B5EF4-FFF2-40B4-BE49-F238E27FC236}">
                  <a16:creationId xmlns:a16="http://schemas.microsoft.com/office/drawing/2014/main" id="{E2B949DE-0178-4942-80DE-811C1AA4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4AA86D-EAE1-4E3F-A54C-7F1E390B6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6" name="Rubrik 5">
            <a:extLst>
              <a:ext uri="{FF2B5EF4-FFF2-40B4-BE49-F238E27FC236}">
                <a16:creationId xmlns:a16="http://schemas.microsoft.com/office/drawing/2014/main" id="{DA57B1A3-665B-84BC-9CEC-67317835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chemeClr val="bg1"/>
                </a:solidFill>
              </a:rPr>
              <a:t>GYMNASIEVALET AVGÖR INTE HELA DIN FRAMTID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72CE55-4C36-44F1-A9BD-379BEB84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89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C7BF5E-11B2-4888-90A6-6D145167A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Tack!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En växande växt">
            <a:extLst>
              <a:ext uri="{FF2B5EF4-FFF2-40B4-BE49-F238E27FC236}">
                <a16:creationId xmlns:a16="http://schemas.microsoft.com/office/drawing/2014/main" id="{9EEFD34D-7CE0-3841-2DFB-B7DBE9CE8C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43" r="4341" b="-2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B35BB489-B74F-4F91-B5B0-AFA778C66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5824" y="2556932"/>
            <a:ext cx="3360771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endParaRPr 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buFont typeface="Arial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buFont typeface="Arial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buFont typeface="Arial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buFont typeface="Arial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45BAA-690C-37BF-9638-7769871BB547}"/>
              </a:ext>
            </a:extLst>
          </p:cNvPr>
          <p:cNvSpPr txBox="1"/>
          <p:nvPr/>
        </p:nvSpPr>
        <p:spPr>
          <a:xfrm>
            <a:off x="7425469" y="2478804"/>
            <a:ext cx="4217191" cy="33393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err="1"/>
              <a:t>Kontakt</a:t>
            </a:r>
            <a:r>
              <a:rPr lang="en-US" sz="2400" b="1" dirty="0"/>
              <a:t> till Studie – </a:t>
            </a:r>
            <a:r>
              <a:rPr lang="en-US" sz="2400" b="1" dirty="0" err="1"/>
              <a:t>och</a:t>
            </a:r>
            <a:r>
              <a:rPr lang="en-US" sz="2400" b="1" dirty="0"/>
              <a:t> </a:t>
            </a:r>
            <a:r>
              <a:rPr lang="en-US" sz="2400" b="1" dirty="0" err="1"/>
              <a:t>yrkesvägledaren</a:t>
            </a:r>
            <a:r>
              <a:rPr lang="en-US" sz="2400" b="1" dirty="0"/>
              <a:t>.</a:t>
            </a:r>
          </a:p>
          <a:p>
            <a:pPr>
              <a:spcAft>
                <a:spcPts val="600"/>
              </a:spcAft>
            </a:pPr>
            <a:endParaRPr lang="en-US" sz="2400" b="1"/>
          </a:p>
          <a:p>
            <a:pPr>
              <a:spcAft>
                <a:spcPts val="600"/>
              </a:spcAft>
            </a:pPr>
            <a:r>
              <a:rPr lang="en-US" sz="2400" b="1" dirty="0"/>
              <a:t>Frida </a:t>
            </a:r>
            <a:r>
              <a:rPr lang="en-US" sz="2400" b="1" dirty="0" err="1"/>
              <a:t>Unaeus</a:t>
            </a:r>
            <a:endParaRPr lang="en-US" sz="2400" b="1" dirty="0"/>
          </a:p>
          <a:p>
            <a:pPr>
              <a:spcAft>
                <a:spcPts val="600"/>
              </a:spcAft>
            </a:pPr>
            <a:r>
              <a:rPr lang="en-US" sz="24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E-post: </a:t>
            </a:r>
            <a:r>
              <a:rPr lang="en-US" sz="2400" b="1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frida.unaeus@uppsala.se</a:t>
            </a:r>
            <a:endParaRPr lang="en-US" sz="2400" b="1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 err="1"/>
              <a:t>Telefon</a:t>
            </a:r>
            <a:r>
              <a:rPr lang="en-US" sz="2400" b="1" dirty="0"/>
              <a:t>: 073 866 77 20</a:t>
            </a:r>
          </a:p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97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87C1-CED4-D4A1-4D53-6737AAED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089555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Länkar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3D3D8-8A71-E126-8E9F-D77E9DBF6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080683"/>
            <a:ext cx="9601196" cy="3902341"/>
          </a:xfrm>
        </p:spPr>
        <p:txBody>
          <a:bodyPr>
            <a:normAutofit lnSpcReduction="10000"/>
          </a:bodyPr>
          <a:lstStyle/>
          <a:p>
            <a:endParaRPr lang="sv-SE" u="sng" dirty="0">
              <a:solidFill>
                <a:srgbClr val="0070C0"/>
              </a:solidFill>
              <a:ea typeface="+mn-lt"/>
              <a:cs typeface="+mn-lt"/>
            </a:endParaRPr>
          </a:p>
          <a:p>
            <a:pPr>
              <a:buSzPct val="114999"/>
            </a:pPr>
            <a:r>
              <a:rPr lang="sv-SE" u="sng" dirty="0">
                <a:solidFill>
                  <a:srgbClr val="0070C0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Sök till gymnasiet - Uppsala kommun</a:t>
            </a:r>
            <a:endParaRPr lang="sv-SE" u="sng" dirty="0">
              <a:solidFill>
                <a:srgbClr val="0070C0"/>
              </a:solidFill>
              <a:ea typeface="+mn-lt"/>
              <a:cs typeface="+mn-lt"/>
            </a:endParaRPr>
          </a:p>
          <a:p>
            <a:r>
              <a:rPr lang="sv-SE" u="sng" dirty="0">
                <a:solidFill>
                  <a:srgbClr val="0070C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Räkna ut ditt meritvärde - Utbildningsguiden (skolverket.se)</a:t>
            </a:r>
            <a:endParaRPr lang="sv-SE" u="sng" dirty="0">
              <a:solidFill>
                <a:srgbClr val="0070C0"/>
              </a:solidFill>
              <a:ea typeface="+mn-lt"/>
              <a:cs typeface="+mn-lt"/>
            </a:endParaRPr>
          </a:p>
          <a:p>
            <a:r>
              <a:rPr lang="sv-SE" u="sng" dirty="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Dexter - Logga in (dexter-ist.com)</a:t>
            </a:r>
            <a:endParaRPr lang="sv-SE" u="sng" dirty="0">
              <a:solidFill>
                <a:srgbClr val="0070C0"/>
              </a:solidFill>
              <a:ea typeface="+mn-lt"/>
              <a:cs typeface="+mn-lt"/>
            </a:endParaRPr>
          </a:p>
          <a:p>
            <a:r>
              <a:rPr lang="sv-SE" u="sng" dirty="0">
                <a:solidFill>
                  <a:srgbClr val="0070C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Gymnasievalet Skolverket</a:t>
            </a:r>
            <a:endParaRPr lang="sv-SE" u="sng" dirty="0">
              <a:solidFill>
                <a:srgbClr val="0070C0"/>
              </a:solidFill>
              <a:ea typeface="+mn-lt"/>
              <a:cs typeface="+mn-lt"/>
            </a:endParaRPr>
          </a:p>
          <a:p>
            <a:r>
              <a:rPr lang="sv-SE" u="sng" dirty="0">
                <a:solidFill>
                  <a:srgbClr val="0070C0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Gymnasieexamen (antagning.se)</a:t>
            </a:r>
            <a:endParaRPr lang="sv-SE" u="sng" dirty="0">
              <a:solidFill>
                <a:srgbClr val="0070C0"/>
              </a:solidFill>
              <a:ea typeface="+mn-lt"/>
              <a:cs typeface="+mn-lt"/>
            </a:endParaRPr>
          </a:p>
          <a:p>
            <a:r>
              <a:rPr lang="sv-SE" u="sng" dirty="0">
                <a:solidFill>
                  <a:srgbClr val="0070C0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Gymnasium (skolkollen.se)</a:t>
            </a:r>
            <a:endParaRPr lang="sv-SE" u="sng" dirty="0">
              <a:solidFill>
                <a:srgbClr val="0070C0"/>
              </a:solidFill>
              <a:ea typeface="+mn-lt"/>
              <a:cs typeface="+mn-lt"/>
            </a:endParaRPr>
          </a:p>
          <a:p>
            <a:r>
              <a:rPr lang="sv-SE" u="sng" dirty="0">
                <a:solidFill>
                  <a:srgbClr val="0070C0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Elitidrott på gymnasiet - Riksidrottsförbundet (rf.se)</a:t>
            </a:r>
            <a:endParaRPr lang="sv-SE" u="sng" dirty="0">
              <a:solidFill>
                <a:srgbClr val="0070C0"/>
              </a:solidFill>
              <a:ea typeface="+mn-lt"/>
              <a:cs typeface="+mn-lt"/>
            </a:endParaRPr>
          </a:p>
          <a:p>
            <a:pPr>
              <a:buSzPct val="114999"/>
            </a:pPr>
            <a:endParaRPr lang="sv-SE" dirty="0">
              <a:solidFill>
                <a:srgbClr val="0070C0"/>
              </a:solidFill>
              <a:ea typeface="+mn-lt"/>
              <a:cs typeface="+mn-lt"/>
            </a:endParaRPr>
          </a:p>
          <a:p>
            <a:pPr>
              <a:buSzPct val="114999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27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4695-E183-C3C9-20EB-3E6EEC16C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Gymnasieskolan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932BE-29E9-9725-2638-AAC95EA20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577" y="2150465"/>
            <a:ext cx="5295949" cy="3629675"/>
          </a:xfrm>
        </p:spPr>
        <p:txBody>
          <a:bodyPr>
            <a:normAutofit/>
          </a:bodyPr>
          <a:lstStyle/>
          <a:p>
            <a:endParaRPr lang="en-US"/>
          </a:p>
          <a:p>
            <a:pPr>
              <a:buSzPct val="114999"/>
            </a:pPr>
            <a:r>
              <a:rPr lang="en-US" b="1" dirty="0"/>
              <a:t>18 </a:t>
            </a:r>
            <a:r>
              <a:rPr lang="en-US" b="1" dirty="0" err="1"/>
              <a:t>nationella</a:t>
            </a:r>
            <a:r>
              <a:rPr lang="en-US" b="1" dirty="0"/>
              <a:t> </a:t>
            </a:r>
            <a:r>
              <a:rPr lang="en-US" b="1" dirty="0" err="1"/>
              <a:t>gymnasieprogram</a:t>
            </a:r>
            <a:endParaRPr lang="en-US" b="1" dirty="0"/>
          </a:p>
          <a:p>
            <a:pPr marL="0" indent="0">
              <a:buSzPct val="114999"/>
              <a:buNone/>
            </a:pPr>
            <a:endParaRPr lang="en-US" dirty="0"/>
          </a:p>
          <a:p>
            <a:pPr>
              <a:buSzPct val="114999"/>
            </a:pPr>
            <a:r>
              <a:rPr lang="en-US" dirty="0"/>
              <a:t>12 </a:t>
            </a:r>
            <a:r>
              <a:rPr lang="en-US" err="1"/>
              <a:t>yrkesprogram</a:t>
            </a:r>
            <a:endParaRPr lang="en-US"/>
          </a:p>
          <a:p>
            <a:pPr>
              <a:buSzPct val="114999"/>
            </a:pPr>
            <a:r>
              <a:rPr lang="en-US" dirty="0"/>
              <a:t>6 </a:t>
            </a:r>
            <a:r>
              <a:rPr lang="en-US" dirty="0" err="1"/>
              <a:t>högskoleförberedande</a:t>
            </a:r>
            <a:r>
              <a:rPr lang="en-US" dirty="0"/>
              <a:t> program</a:t>
            </a:r>
            <a:endParaRPr lang="en-US"/>
          </a:p>
          <a:p>
            <a:pPr>
              <a:buSzPct val="114999"/>
            </a:pPr>
            <a:r>
              <a:rPr lang="en-US" dirty="0"/>
              <a:t>4 </a:t>
            </a:r>
            <a:r>
              <a:rPr lang="en-US" err="1"/>
              <a:t>introduktionsprogram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3EAB9C-F4D3-AC04-84AC-BA3D4B1DC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4040" y="2060691"/>
            <a:ext cx="5443433" cy="393693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SzPct val="114999"/>
            </a:pPr>
            <a:endParaRPr lang="en-US" b="1" dirty="0"/>
          </a:p>
          <a:p>
            <a:pPr>
              <a:buSzPct val="114999"/>
            </a:pPr>
            <a:r>
              <a:rPr lang="en-US" b="1" dirty="0"/>
              <a:t>60 </a:t>
            </a:r>
            <a:r>
              <a:rPr lang="en-US" b="1" dirty="0" err="1"/>
              <a:t>inriktningar</a:t>
            </a:r>
            <a:endParaRPr lang="en-US" dirty="0"/>
          </a:p>
          <a:p>
            <a:r>
              <a:rPr lang="en-US" dirty="0" err="1"/>
              <a:t>Lärlingsutbildningar</a:t>
            </a:r>
            <a:endParaRPr lang="en-US" dirty="0"/>
          </a:p>
          <a:p>
            <a:r>
              <a:rPr lang="en-US" dirty="0" err="1"/>
              <a:t>Riksrekryterande</a:t>
            </a:r>
            <a:r>
              <a:rPr lang="en-US" dirty="0"/>
              <a:t> </a:t>
            </a:r>
            <a:r>
              <a:rPr lang="en-US" dirty="0" err="1"/>
              <a:t>utbildningar</a:t>
            </a:r>
            <a:endParaRPr lang="en-US" dirty="0"/>
          </a:p>
          <a:p>
            <a:r>
              <a:rPr lang="en-US" dirty="0" err="1"/>
              <a:t>Idrottsutbildningar</a:t>
            </a:r>
            <a:endParaRPr lang="en-US" dirty="0"/>
          </a:p>
          <a:p>
            <a:pPr>
              <a:buSzPct val="114999"/>
            </a:pPr>
            <a:r>
              <a:rPr lang="en-US" dirty="0" err="1"/>
              <a:t>Spetsutbildningar</a:t>
            </a:r>
            <a:endParaRPr lang="en-US" dirty="0"/>
          </a:p>
          <a:p>
            <a:pPr>
              <a:buSzPct val="114999"/>
            </a:pPr>
            <a:r>
              <a:rPr lang="en-US" dirty="0" err="1"/>
              <a:t>Särskilda</a:t>
            </a:r>
            <a:r>
              <a:rPr lang="en-US" dirty="0"/>
              <a:t> </a:t>
            </a:r>
            <a:r>
              <a:rPr lang="en-US" dirty="0" err="1"/>
              <a:t>varianter</a:t>
            </a:r>
            <a:r>
              <a:rPr lang="en-US" dirty="0"/>
              <a:t> </a:t>
            </a:r>
            <a:r>
              <a:rPr lang="en-US" dirty="0" err="1"/>
              <a:t>inom</a:t>
            </a:r>
            <a:r>
              <a:rPr lang="en-US" dirty="0"/>
              <a:t> </a:t>
            </a:r>
            <a:r>
              <a:rPr lang="en-US" dirty="0" err="1"/>
              <a:t>nationellt</a:t>
            </a:r>
            <a:r>
              <a:rPr lang="en-US" dirty="0"/>
              <a:t> program.</a:t>
            </a:r>
          </a:p>
          <a:p>
            <a:pPr marL="0" indent="0">
              <a:buSzPct val="114999"/>
              <a:buNone/>
            </a:pPr>
            <a:endParaRPr lang="en-US" dirty="0"/>
          </a:p>
          <a:p>
            <a:pPr>
              <a:buSzPct val="114999"/>
            </a:pPr>
            <a:endParaRPr lang="en-US" dirty="0"/>
          </a:p>
        </p:txBody>
      </p:sp>
      <p:sp>
        <p:nvSpPr>
          <p:cNvPr id="6" name="Tankebubbla: moln 4">
            <a:extLst>
              <a:ext uri="{FF2B5EF4-FFF2-40B4-BE49-F238E27FC236}">
                <a16:creationId xmlns:a16="http://schemas.microsoft.com/office/drawing/2014/main" id="{92194B6F-9418-65ED-79AC-C96D66A76F48}"/>
              </a:ext>
            </a:extLst>
          </p:cNvPr>
          <p:cNvSpPr/>
          <p:nvPr/>
        </p:nvSpPr>
        <p:spPr>
          <a:xfrm>
            <a:off x="3195802" y="3036963"/>
            <a:ext cx="4921321" cy="2379803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Vill du veta mer?</a:t>
            </a:r>
          </a:p>
          <a:p>
            <a:pPr marR="0" lvl="0" algn="ctr" defTabSz="457200" fontAlgn="auto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tabLst/>
              <a:defRPr/>
            </a:pPr>
            <a:r>
              <a:rPr lang="sv-SE" sz="24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Gymnasieskolans program - Utbildningsguiden (skolverket.se)</a:t>
            </a:r>
            <a:endParaRPr lang="sv-SE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7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842983C-FBF4-4C72-9B16-47D3B849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0" y="972766"/>
            <a:ext cx="2835464" cy="1254868"/>
          </a:xfrm>
        </p:spPr>
        <p:txBody>
          <a:bodyPr anchor="b">
            <a:noAutofit/>
          </a:bodyPr>
          <a:lstStyle/>
          <a:p>
            <a:r>
              <a:rPr lang="sv-SE" b="1">
                <a:solidFill>
                  <a:srgbClr val="262626"/>
                </a:solidFill>
              </a:rPr>
              <a:t>Kurs/</a:t>
            </a:r>
            <a:br>
              <a:rPr lang="sv-SE" b="1"/>
            </a:br>
            <a:r>
              <a:rPr lang="sv-SE" b="1">
                <a:solidFill>
                  <a:srgbClr val="262626"/>
                </a:solidFill>
              </a:rPr>
              <a:t>Poäng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9F442A-5A01-43C3-9319-7551E5145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1" y="2227634"/>
            <a:ext cx="2835464" cy="40207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262626"/>
                </a:solidFill>
              </a:rPr>
              <a:t>Betyg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dirty="0" err="1">
                <a:solidFill>
                  <a:srgbClr val="262626"/>
                </a:solidFill>
              </a:rPr>
              <a:t>i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dirty="0" err="1">
                <a:solidFill>
                  <a:srgbClr val="262626"/>
                </a:solidFill>
              </a:rPr>
              <a:t>varje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dirty="0" err="1">
                <a:solidFill>
                  <a:srgbClr val="262626"/>
                </a:solidFill>
              </a:rPr>
              <a:t>kurs</a:t>
            </a:r>
          </a:p>
          <a:p>
            <a:r>
              <a:rPr lang="en-US" dirty="0" err="1">
                <a:solidFill>
                  <a:srgbClr val="262626"/>
                </a:solidFill>
              </a:rPr>
              <a:t>Betygskala</a:t>
            </a:r>
            <a:r>
              <a:rPr lang="en-US" dirty="0">
                <a:solidFill>
                  <a:srgbClr val="262626"/>
                </a:solidFill>
              </a:rPr>
              <a:t> A-F</a:t>
            </a:r>
          </a:p>
          <a:p>
            <a:r>
              <a:rPr lang="en-US" dirty="0">
                <a:solidFill>
                  <a:srgbClr val="262626"/>
                </a:solidFill>
              </a:rPr>
              <a:t>Examen 2 500 p/ </a:t>
            </a:r>
            <a:r>
              <a:rPr lang="en-US" dirty="0" err="1">
                <a:solidFill>
                  <a:srgbClr val="262626"/>
                </a:solidFill>
              </a:rPr>
              <a:t>godkänd</a:t>
            </a:r>
            <a:r>
              <a:rPr lang="en-US" dirty="0">
                <a:solidFill>
                  <a:srgbClr val="262626"/>
                </a:solidFill>
              </a:rPr>
              <a:t> 2 250 p</a:t>
            </a:r>
          </a:p>
          <a:p>
            <a:r>
              <a:rPr lang="en-US" dirty="0" err="1">
                <a:solidFill>
                  <a:srgbClr val="262626"/>
                </a:solidFill>
              </a:rPr>
              <a:t>Godkänt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dirty="0" err="1">
                <a:solidFill>
                  <a:srgbClr val="262626"/>
                </a:solidFill>
              </a:rPr>
              <a:t>i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dirty="0" err="1">
                <a:solidFill>
                  <a:srgbClr val="262626"/>
                </a:solidFill>
              </a:rPr>
              <a:t>sv</a:t>
            </a:r>
            <a:r>
              <a:rPr lang="en-US" dirty="0">
                <a:solidFill>
                  <a:srgbClr val="262626"/>
                </a:solidFill>
              </a:rPr>
              <a:t>/</a:t>
            </a:r>
            <a:r>
              <a:rPr lang="en-US" dirty="0" err="1">
                <a:solidFill>
                  <a:srgbClr val="262626"/>
                </a:solidFill>
              </a:rPr>
              <a:t>sva</a:t>
            </a:r>
            <a:r>
              <a:rPr lang="en-US" dirty="0">
                <a:solidFill>
                  <a:srgbClr val="262626"/>
                </a:solidFill>
              </a:rPr>
              <a:t> ma </a:t>
            </a:r>
            <a:r>
              <a:rPr lang="en-US" dirty="0" err="1">
                <a:solidFill>
                  <a:srgbClr val="262626"/>
                </a:solidFill>
              </a:rPr>
              <a:t>och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dirty="0" err="1">
                <a:solidFill>
                  <a:srgbClr val="262626"/>
                </a:solidFill>
              </a:rPr>
              <a:t>engelska</a:t>
            </a:r>
            <a:endParaRPr lang="en-US" dirty="0">
              <a:solidFill>
                <a:srgbClr val="262626"/>
              </a:solidFill>
            </a:endParaRPr>
          </a:p>
          <a:p>
            <a:r>
              <a:rPr lang="en-US" dirty="0" err="1">
                <a:solidFill>
                  <a:srgbClr val="262626"/>
                </a:solidFill>
              </a:rPr>
              <a:t>Ett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dirty="0" err="1">
                <a:solidFill>
                  <a:srgbClr val="262626"/>
                </a:solidFill>
              </a:rPr>
              <a:t>godkänt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dirty="0" err="1">
                <a:solidFill>
                  <a:srgbClr val="262626"/>
                </a:solidFill>
              </a:rPr>
              <a:t>gymnasiearbete</a:t>
            </a:r>
            <a:endParaRPr lang="en-US" dirty="0">
              <a:solidFill>
                <a:srgbClr val="262626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262626"/>
              </a:solidFill>
            </a:endParaRPr>
          </a:p>
          <a:p>
            <a:endParaRPr lang="en-US" sz="1800">
              <a:solidFill>
                <a:srgbClr val="262626"/>
              </a:solidFill>
            </a:endParaRPr>
          </a:p>
          <a:p>
            <a:endParaRPr lang="en-US" sz="1800">
              <a:solidFill>
                <a:srgbClr val="262626"/>
              </a:solidFill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93EADED-FDAC-4B14-AD00-A3D159A0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342" y="3543877"/>
            <a:ext cx="7048610" cy="28355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B30D929-7DCA-426D-9019-4805EF641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193" y="11868"/>
            <a:ext cx="7175807" cy="342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35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F73134-1615-4D77-81B4-FBDDCCE1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76276"/>
            <a:ext cx="9492463" cy="1111428"/>
          </a:xfrm>
        </p:spPr>
        <p:txBody>
          <a:bodyPr>
            <a:normAutofit/>
          </a:bodyPr>
          <a:lstStyle/>
          <a:p>
            <a:r>
              <a:rPr lang="sv-SE" sz="5400" b="1"/>
              <a:t>Gymnasieprogram struktur</a:t>
            </a:r>
            <a:endParaRPr lang="sv-SE" sz="540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E50DBB-3765-45DE-B301-66CAEF982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1662444"/>
            <a:ext cx="4506451" cy="4686985"/>
          </a:xfrm>
        </p:spPr>
        <p:txBody>
          <a:bodyPr>
            <a:noAutofit/>
          </a:bodyPr>
          <a:lstStyle/>
          <a:p>
            <a:r>
              <a:rPr lang="sv-SE" b="1" dirty="0"/>
              <a:t>Yrkesprogram</a:t>
            </a:r>
          </a:p>
          <a:p>
            <a:pPr>
              <a:lnSpc>
                <a:spcPct val="80000"/>
              </a:lnSpc>
              <a:buSzPct val="114999"/>
            </a:pPr>
            <a:endParaRPr lang="sv-SE" dirty="0"/>
          </a:p>
          <a:p>
            <a:pPr>
              <a:lnSpc>
                <a:spcPct val="80000"/>
              </a:lnSpc>
              <a:buSzPct val="114999"/>
            </a:pPr>
            <a:r>
              <a:rPr lang="sv-SE" dirty="0"/>
              <a:t>Gymnasiegemensamma ämnen 600 – 900 p</a:t>
            </a:r>
          </a:p>
          <a:p>
            <a:pPr>
              <a:lnSpc>
                <a:spcPct val="80000"/>
              </a:lnSpc>
            </a:pPr>
            <a:r>
              <a:rPr lang="sv-SE" dirty="0"/>
              <a:t>Programgemensamma karaktärsämnen 400 – 1100 p</a:t>
            </a:r>
          </a:p>
          <a:p>
            <a:pPr>
              <a:lnSpc>
                <a:spcPct val="80000"/>
              </a:lnSpc>
            </a:pPr>
            <a:r>
              <a:rPr lang="sv-SE" dirty="0"/>
              <a:t>Inriktningar 300 – 900 p</a:t>
            </a:r>
          </a:p>
          <a:p>
            <a:pPr>
              <a:lnSpc>
                <a:spcPct val="80000"/>
              </a:lnSpc>
            </a:pPr>
            <a:r>
              <a:rPr lang="sv-SE" dirty="0"/>
              <a:t>Programfördjupning 900 p</a:t>
            </a:r>
          </a:p>
          <a:p>
            <a:pPr>
              <a:lnSpc>
                <a:spcPct val="80000"/>
              </a:lnSpc>
            </a:pPr>
            <a:r>
              <a:rPr lang="sv-SE" dirty="0"/>
              <a:t>Individuellt val 200 p</a:t>
            </a:r>
          </a:p>
          <a:p>
            <a:pPr>
              <a:lnSpc>
                <a:spcPct val="80000"/>
              </a:lnSpc>
              <a:buSzPct val="114999"/>
            </a:pPr>
            <a:r>
              <a:rPr lang="sv-SE" dirty="0">
                <a:ea typeface="+mn-lt"/>
                <a:cs typeface="+mn-lt"/>
              </a:rPr>
              <a:t>Gymnasiearbete 100 p</a:t>
            </a:r>
            <a:endParaRPr lang="sv-SE" dirty="0"/>
          </a:p>
          <a:p>
            <a:pPr>
              <a:lnSpc>
                <a:spcPct val="80000"/>
              </a:lnSpc>
            </a:pPr>
            <a:r>
              <a:rPr lang="sv-SE" b="1" dirty="0"/>
              <a:t>2 500- 2800 p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A37521A-E9BB-4612-B962-2B237CE21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4899" y="1724911"/>
            <a:ext cx="5366809" cy="4467088"/>
          </a:xfrm>
        </p:spPr>
        <p:txBody>
          <a:bodyPr>
            <a:normAutofit fontScale="40000" lnSpcReduction="20000"/>
          </a:bodyPr>
          <a:lstStyle/>
          <a:p>
            <a:r>
              <a:rPr lang="sv-SE" sz="6000" b="1"/>
              <a:t>Högskoleförberedande program</a:t>
            </a:r>
          </a:p>
          <a:p>
            <a:endParaRPr lang="sv-SE" sz="2800"/>
          </a:p>
          <a:p>
            <a:r>
              <a:rPr lang="sv-SE" sz="6000"/>
              <a:t>Gymnasiegemensamma ämnen 1100 - 1250 p</a:t>
            </a:r>
          </a:p>
          <a:p>
            <a:r>
              <a:rPr lang="sv-SE" sz="6000"/>
              <a:t>Programgemensamma karaktärsämnen 150 - 450 p</a:t>
            </a:r>
          </a:p>
          <a:p>
            <a:r>
              <a:rPr lang="sv-SE" sz="6000"/>
              <a:t>Inriktningar 300 – 600 p</a:t>
            </a:r>
          </a:p>
          <a:p>
            <a:r>
              <a:rPr lang="sv-SE" sz="6000"/>
              <a:t>Programfördjupning 200 - 400 p</a:t>
            </a:r>
          </a:p>
          <a:p>
            <a:r>
              <a:rPr lang="sv-SE" sz="6000"/>
              <a:t>Individuellt val 200</a:t>
            </a:r>
            <a:r>
              <a:rPr lang="sv-SE" sz="6000" dirty="0"/>
              <a:t> p</a:t>
            </a:r>
          </a:p>
          <a:p>
            <a:pPr>
              <a:buSzPct val="114999"/>
            </a:pPr>
            <a:r>
              <a:rPr lang="sv-SE" sz="6000" dirty="0">
                <a:ea typeface="+mn-lt"/>
                <a:cs typeface="+mn-lt"/>
              </a:rPr>
              <a:t>Gymnasiearbete 100 p</a:t>
            </a:r>
          </a:p>
          <a:p>
            <a:r>
              <a:rPr lang="sv-SE" sz="6000" b="1"/>
              <a:t>2 500 p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0731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2FAC12-637E-41F7-9C7B-667DE0C4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5400" b="1"/>
              <a:t>Behörighet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15CF31A-95AC-4635-8BD4-2D4D7AC06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19"/>
            <a:ext cx="4718304" cy="3634997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YRKESPROGRAM –  8 ämnen</a:t>
            </a:r>
          </a:p>
          <a:p>
            <a:pPr marL="0" indent="0">
              <a:buNone/>
            </a:pPr>
            <a:r>
              <a:rPr lang="sv-SE" b="1" dirty="0"/>
              <a:t>Svenska/ </a:t>
            </a:r>
            <a:r>
              <a:rPr lang="sv-SE" b="1" dirty="0" err="1"/>
              <a:t>SvA</a:t>
            </a:r>
            <a:r>
              <a:rPr lang="sv-SE" b="1" dirty="0"/>
              <a:t>, Matematik och Engelska + 5 ämnen till</a:t>
            </a:r>
          </a:p>
          <a:p>
            <a:r>
              <a:rPr lang="sv-SE" b="1" dirty="0"/>
              <a:t>Behörig att söka  80 p </a:t>
            </a:r>
          </a:p>
          <a:p>
            <a:r>
              <a:rPr lang="sv-SE" dirty="0"/>
              <a:t>HÖGSKOLEFÖRBEREDANDE PROGRAM   –  12 ämnen </a:t>
            </a:r>
          </a:p>
          <a:p>
            <a:pPr marL="0" indent="0">
              <a:buNone/>
            </a:pPr>
            <a:r>
              <a:rPr lang="sv-SE" b="1" dirty="0"/>
              <a:t>Svenska/ </a:t>
            </a:r>
            <a:r>
              <a:rPr lang="sv-SE" b="1" dirty="0" err="1"/>
              <a:t>SvA</a:t>
            </a:r>
            <a:r>
              <a:rPr lang="sv-SE" b="1" dirty="0"/>
              <a:t>, Matematik och Engelska + 9 andra ämnen</a:t>
            </a:r>
          </a:p>
          <a:p>
            <a:r>
              <a:rPr lang="sv-SE" b="1" dirty="0"/>
              <a:t>Behörig att söka 120 p 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3595506-5F85-4B32-AC56-7236FE71E9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b="1" dirty="0"/>
              <a:t>OBS! </a:t>
            </a:r>
            <a:endParaRPr lang="sv-SE" b="1"/>
          </a:p>
          <a:p>
            <a:r>
              <a:rPr lang="sv-SE" dirty="0"/>
              <a:t>SO krävs för SA/EK/HU</a:t>
            </a:r>
          </a:p>
          <a:p>
            <a:pPr marL="0" indent="0">
              <a:buSzPct val="114999"/>
              <a:buNone/>
            </a:pPr>
            <a:endParaRPr lang="sv-SE" dirty="0"/>
          </a:p>
          <a:p>
            <a:r>
              <a:rPr lang="sv-SE" dirty="0"/>
              <a:t>NO krävs för NA &amp; TE</a:t>
            </a:r>
          </a:p>
          <a:p>
            <a:pPr>
              <a:buSzPct val="114999"/>
            </a:pPr>
            <a:endParaRPr lang="sv-SE" dirty="0"/>
          </a:p>
          <a:p>
            <a:r>
              <a:rPr lang="sv-SE" dirty="0"/>
              <a:t>9 valfria ämnen för ES</a:t>
            </a:r>
          </a:p>
          <a:p>
            <a:pPr marL="0" indent="0">
              <a:buNone/>
            </a:pPr>
            <a:endParaRPr lang="sv-SE"/>
          </a:p>
        </p:txBody>
      </p:sp>
      <p:pic>
        <p:nvPicPr>
          <p:cNvPr id="6" name="Bild 5" descr="Stjärna kontur">
            <a:extLst>
              <a:ext uri="{FF2B5EF4-FFF2-40B4-BE49-F238E27FC236}">
                <a16:creationId xmlns:a16="http://schemas.microsoft.com/office/drawing/2014/main" id="{BFFE7E1A-8FC1-42FE-968B-3D1420A95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2337" y="3429000"/>
            <a:ext cx="914400" cy="914400"/>
          </a:xfrm>
          <a:prstGeom prst="rect">
            <a:avLst/>
          </a:prstGeom>
        </p:spPr>
      </p:pic>
      <p:pic>
        <p:nvPicPr>
          <p:cNvPr id="7" name="Bild 6" descr="Stjärna kontur">
            <a:extLst>
              <a:ext uri="{FF2B5EF4-FFF2-40B4-BE49-F238E27FC236}">
                <a16:creationId xmlns:a16="http://schemas.microsoft.com/office/drawing/2014/main" id="{223135DF-1596-4EE4-8452-5C4AD7CA4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7479" y="52809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6B5BE1-CB37-44CA-B868-305DCC69C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5400" b="1"/>
              <a:t>Meritvärde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9635F50-B3E4-4379-B3DE-1F3591ECC6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696642"/>
          </a:xfrm>
        </p:spPr>
        <p:txBody>
          <a:bodyPr>
            <a:noAutofit/>
          </a:bodyPr>
          <a:lstStyle/>
          <a:p>
            <a:r>
              <a:rPr lang="pt-BR" b="1"/>
              <a:t>A =  20 p</a:t>
            </a:r>
            <a:br>
              <a:rPr lang="pt-BR" b="1"/>
            </a:br>
            <a:r>
              <a:rPr lang="pt-BR" b="1"/>
              <a:t>B =  17,5 p</a:t>
            </a:r>
            <a:br>
              <a:rPr lang="pt-BR" b="1"/>
            </a:br>
            <a:r>
              <a:rPr lang="pt-BR" b="1"/>
              <a:t>C =  15 p</a:t>
            </a:r>
            <a:br>
              <a:rPr lang="pt-BR" b="1"/>
            </a:br>
            <a:r>
              <a:rPr lang="pt-BR" b="1"/>
              <a:t>D = 12,5 p</a:t>
            </a:r>
            <a:br>
              <a:rPr lang="pt-BR" b="1"/>
            </a:br>
            <a:r>
              <a:rPr lang="pt-BR" b="1"/>
              <a:t>E =  10 p</a:t>
            </a:r>
            <a:br>
              <a:rPr lang="pt-BR" b="1"/>
            </a:br>
            <a:r>
              <a:rPr lang="pt-BR" b="1"/>
              <a:t>F =  0 p</a:t>
            </a:r>
          </a:p>
          <a:p>
            <a:r>
              <a:rPr lang="pt-BR"/>
              <a:t>Här kan du räkna ut meritvärdet:</a:t>
            </a:r>
          </a:p>
          <a:p>
            <a:pPr marL="0" indent="0">
              <a:buNone/>
            </a:pPr>
            <a:r>
              <a:rPr lang="sv-SE" b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Räkna ut ditt meritvärde - Utbildningsguiden (skolverket.se)</a:t>
            </a:r>
            <a:endParaRPr lang="sv-SE" b="1">
              <a:solidFill>
                <a:srgbClr val="0070C0"/>
              </a:solidFill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EF10B4-4019-4A07-AE94-3EE29899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560319"/>
            <a:ext cx="4718304" cy="3696641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Har du </a:t>
            </a:r>
            <a:r>
              <a:rPr lang="sv-SE" b="1" dirty="0"/>
              <a:t>A </a:t>
            </a:r>
            <a:r>
              <a:rPr lang="sv-SE" dirty="0"/>
              <a:t>i 16 ämnen är ditt meritvärde, 16*20 =</a:t>
            </a:r>
            <a:r>
              <a:rPr lang="sv-SE" b="1" dirty="0"/>
              <a:t> 320 p</a:t>
            </a:r>
          </a:p>
          <a:p>
            <a:r>
              <a:rPr lang="sv-SE" dirty="0"/>
              <a:t>Har du </a:t>
            </a:r>
            <a:r>
              <a:rPr lang="sv-SE" b="1" dirty="0"/>
              <a:t>C</a:t>
            </a:r>
            <a:r>
              <a:rPr lang="sv-SE" dirty="0"/>
              <a:t> i 16 ämnen är ditt meritvärde, 16*15 = </a:t>
            </a:r>
            <a:r>
              <a:rPr lang="sv-SE" b="1" dirty="0"/>
              <a:t>240 p</a:t>
            </a:r>
          </a:p>
          <a:p>
            <a:r>
              <a:rPr lang="sv-SE" dirty="0"/>
              <a:t>Har du </a:t>
            </a:r>
            <a:r>
              <a:rPr lang="sv-SE" b="1" dirty="0"/>
              <a:t>E</a:t>
            </a:r>
            <a:r>
              <a:rPr lang="sv-SE" dirty="0"/>
              <a:t> i 16 ämnen är ditt meritvärde, 16*10 = </a:t>
            </a:r>
            <a:r>
              <a:rPr lang="sv-SE" b="1" dirty="0"/>
              <a:t>160 p</a:t>
            </a:r>
          </a:p>
          <a:p>
            <a:pPr marL="0" indent="0">
              <a:buNone/>
            </a:pPr>
            <a:endParaRPr lang="sv-SE"/>
          </a:p>
          <a:p>
            <a:r>
              <a:rPr lang="sv-SE" b="1" dirty="0"/>
              <a:t>OBS! </a:t>
            </a:r>
            <a:r>
              <a:rPr lang="sv-SE" dirty="0"/>
              <a:t>Om du läser </a:t>
            </a:r>
            <a:r>
              <a:rPr lang="sv-SE" b="1" dirty="0"/>
              <a:t>moderna språk </a:t>
            </a:r>
            <a:r>
              <a:rPr lang="sv-SE" dirty="0"/>
              <a:t>som språkval och har lägst betyget E får du räkna in det som ett </a:t>
            </a:r>
            <a:r>
              <a:rPr lang="sv-SE" b="1" dirty="0"/>
              <a:t>17:betyg.</a:t>
            </a:r>
          </a:p>
          <a:p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38E4699-7A1F-4528-8FD7-04185B428A26}"/>
              </a:ext>
            </a:extLst>
          </p:cNvPr>
          <p:cNvSpPr txBox="1"/>
          <p:nvPr/>
        </p:nvSpPr>
        <p:spPr>
          <a:xfrm>
            <a:off x="6129531" y="367665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98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842A4-4CA4-3D24-743F-2895B9AE8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Vara </a:t>
            </a:r>
            <a:r>
              <a:rPr lang="en-US" sz="5400" b="1" dirty="0" err="1"/>
              <a:t>ett</a:t>
            </a:r>
            <a:r>
              <a:rPr lang="en-US" sz="5400" b="1" dirty="0"/>
              <a:t> </a:t>
            </a:r>
            <a:r>
              <a:rPr lang="en-US" sz="5400" b="1" dirty="0" err="1"/>
              <a:t>stöd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B692A-74FD-63E2-D465-54FE1137A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21648"/>
          </a:xfrm>
        </p:spPr>
        <p:txBody>
          <a:bodyPr>
            <a:normAutofit lnSpcReduction="10000"/>
          </a:bodyPr>
          <a:lstStyle/>
          <a:p>
            <a:pPr>
              <a:buSzPct val="114999"/>
            </a:pPr>
            <a:r>
              <a:rPr lang="en-US" err="1"/>
              <a:t>Enligt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Skollagen</a:t>
            </a:r>
            <a:r>
              <a:rPr lang="en-US">
                <a:ea typeface="+mn-lt"/>
                <a:cs typeface="+mn-lt"/>
              </a:rPr>
              <a:t> (29 </a:t>
            </a:r>
            <a:r>
              <a:rPr lang="en-US" err="1">
                <a:ea typeface="+mn-lt"/>
                <a:cs typeface="+mn-lt"/>
              </a:rPr>
              <a:t>kap</a:t>
            </a:r>
            <a:r>
              <a:rPr lang="en-US">
                <a:ea typeface="+mn-lt"/>
                <a:cs typeface="+mn-lt"/>
              </a:rPr>
              <a:t> 12 § </a:t>
            </a:r>
            <a:r>
              <a:rPr lang="en-US" err="1">
                <a:ea typeface="+mn-lt"/>
                <a:cs typeface="+mn-lt"/>
              </a:rPr>
              <a:t>Skollagen</a:t>
            </a:r>
            <a:r>
              <a:rPr lang="en-US">
                <a:ea typeface="+mn-lt"/>
                <a:cs typeface="+mn-lt"/>
              </a:rPr>
              <a:t>) </a:t>
            </a:r>
            <a:r>
              <a:rPr lang="en-US" err="1">
                <a:ea typeface="+mn-lt"/>
                <a:cs typeface="+mn-lt"/>
              </a:rPr>
              <a:t>har</a:t>
            </a:r>
            <a:r>
              <a:rPr lang="en-US">
                <a:ea typeface="+mn-lt"/>
                <a:cs typeface="+mn-lt"/>
              </a:rPr>
              <a:t> den </a:t>
            </a:r>
            <a:r>
              <a:rPr lang="en-US" err="1">
                <a:ea typeface="+mn-lt"/>
                <a:cs typeface="+mn-lt"/>
              </a:rPr>
              <a:t>som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fyllt</a:t>
            </a:r>
            <a:r>
              <a:rPr lang="en-US">
                <a:ea typeface="+mn-lt"/>
                <a:cs typeface="+mn-lt"/>
              </a:rPr>
              <a:t> 16 </a:t>
            </a:r>
            <a:r>
              <a:rPr lang="en-US" err="1">
                <a:ea typeface="+mn-lt"/>
                <a:cs typeface="+mn-lt"/>
              </a:rPr>
              <a:t>år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rätt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att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själv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föra</a:t>
            </a:r>
            <a:r>
              <a:rPr lang="en-US" b="1">
                <a:ea typeface="+mn-lt"/>
                <a:cs typeface="+mn-lt"/>
              </a:rPr>
              <a:t> sin </a:t>
            </a:r>
            <a:r>
              <a:rPr lang="en-US" b="1" err="1">
                <a:ea typeface="+mn-lt"/>
                <a:cs typeface="+mn-lt"/>
              </a:rPr>
              <a:t>talan</a:t>
            </a:r>
            <a:r>
              <a:rPr lang="en-US" b="1">
                <a:ea typeface="+mn-lt"/>
                <a:cs typeface="+mn-lt"/>
              </a:rPr>
              <a:t> vid </a:t>
            </a:r>
            <a:r>
              <a:rPr lang="en-US" b="1" err="1">
                <a:ea typeface="+mn-lt"/>
                <a:cs typeface="+mn-lt"/>
              </a:rPr>
              <a:t>ansökan</a:t>
            </a:r>
            <a:r>
              <a:rPr lang="en-US" b="1">
                <a:ea typeface="+mn-lt"/>
                <a:cs typeface="+mn-lt"/>
              </a:rPr>
              <a:t> till </a:t>
            </a:r>
            <a:r>
              <a:rPr lang="en-US" b="1" err="1">
                <a:ea typeface="+mn-lt"/>
                <a:cs typeface="+mn-lt"/>
              </a:rPr>
              <a:t>gymnasieskola</a:t>
            </a:r>
            <a:r>
              <a:rPr lang="en-US" b="1">
                <a:ea typeface="+mn-lt"/>
                <a:cs typeface="+mn-lt"/>
              </a:rPr>
              <a:t>. Det </a:t>
            </a:r>
            <a:r>
              <a:rPr lang="en-US" b="1" err="1">
                <a:ea typeface="+mn-lt"/>
                <a:cs typeface="+mn-lt"/>
              </a:rPr>
              <a:t>innebär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att</a:t>
            </a:r>
            <a:r>
              <a:rPr lang="en-US" b="1">
                <a:ea typeface="+mn-lt"/>
                <a:cs typeface="+mn-lt"/>
              </a:rPr>
              <a:t> det </a:t>
            </a:r>
            <a:r>
              <a:rPr lang="en-US" b="1" err="1">
                <a:ea typeface="+mn-lt"/>
                <a:cs typeface="+mn-lt"/>
              </a:rPr>
              <a:t>är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sökande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elev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själv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som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väljer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och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är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ansvarig</a:t>
            </a:r>
            <a:r>
              <a:rPr lang="en-US" b="1">
                <a:ea typeface="+mn-lt"/>
                <a:cs typeface="+mn-lt"/>
              </a:rPr>
              <a:t> för sin </a:t>
            </a:r>
            <a:r>
              <a:rPr lang="en-US" b="1" err="1">
                <a:ea typeface="+mn-lt"/>
                <a:cs typeface="+mn-lt"/>
              </a:rPr>
              <a:t>ansökan</a:t>
            </a:r>
            <a:r>
              <a:rPr lang="en-US" b="1">
                <a:ea typeface="+mn-lt"/>
                <a:cs typeface="+mn-lt"/>
              </a:rPr>
              <a:t>. </a:t>
            </a:r>
            <a:endParaRPr lang="en-US" b="1"/>
          </a:p>
          <a:p>
            <a:pPr>
              <a:buSzPct val="114999"/>
            </a:pPr>
            <a:endParaRPr lang="en-US" b="1"/>
          </a:p>
          <a:p>
            <a:pPr>
              <a:buSzPct val="114999"/>
            </a:pPr>
            <a:r>
              <a:rPr lang="en-US" b="1" err="1"/>
              <a:t>Öppna</a:t>
            </a:r>
            <a:r>
              <a:rPr lang="en-US" b="1" dirty="0"/>
              <a:t> </a:t>
            </a:r>
            <a:r>
              <a:rPr lang="en-US" b="1" err="1"/>
              <a:t>frågor</a:t>
            </a:r>
            <a:r>
              <a:rPr lang="en-US" b="1"/>
              <a:t>/ </a:t>
            </a:r>
            <a:r>
              <a:rPr lang="en-US" b="1" err="1"/>
              <a:t>bollplank</a:t>
            </a:r>
            <a:r>
              <a:rPr lang="en-US" b="1"/>
              <a:t> / </a:t>
            </a:r>
            <a:r>
              <a:rPr lang="en-US" b="1" err="1"/>
              <a:t>besök</a:t>
            </a:r>
            <a:r>
              <a:rPr lang="en-US" b="1" dirty="0"/>
              <a:t> </a:t>
            </a:r>
            <a:r>
              <a:rPr lang="en-US" b="1" err="1"/>
              <a:t>Gymnasiemässa</a:t>
            </a:r>
            <a:r>
              <a:rPr lang="en-US" b="1" dirty="0"/>
              <a:t> </a:t>
            </a:r>
            <a:r>
              <a:rPr lang="en-US" b="1" err="1"/>
              <a:t>och</a:t>
            </a:r>
            <a:r>
              <a:rPr lang="en-US" b="1" dirty="0"/>
              <a:t> </a:t>
            </a:r>
            <a:r>
              <a:rPr lang="en-US" b="1" err="1"/>
              <a:t>Öppet</a:t>
            </a:r>
            <a:r>
              <a:rPr lang="en-US" b="1"/>
              <a:t> hus</a:t>
            </a:r>
          </a:p>
          <a:p>
            <a:pPr>
              <a:buSzPct val="114999"/>
            </a:pPr>
            <a:r>
              <a:rPr lang="en-US" b="1" dirty="0"/>
              <a:t>Prata A, B </a:t>
            </a:r>
            <a:r>
              <a:rPr lang="en-US" b="1" dirty="0" err="1"/>
              <a:t>och</a:t>
            </a:r>
            <a:r>
              <a:rPr lang="en-US" b="1" dirty="0"/>
              <a:t> C plan</a:t>
            </a:r>
          </a:p>
          <a:p>
            <a:pPr>
              <a:buSzPct val="114999"/>
            </a:pPr>
            <a:r>
              <a:rPr lang="en-US" b="1" err="1"/>
              <a:t>Praktiska</a:t>
            </a:r>
            <a:r>
              <a:rPr lang="en-US" b="1"/>
              <a:t> saker ( datum Öppet hus, </a:t>
            </a:r>
            <a:r>
              <a:rPr lang="en-US" b="1" err="1"/>
              <a:t>gymnasiemässan</a:t>
            </a:r>
            <a:r>
              <a:rPr lang="en-US" b="1"/>
              <a:t>, </a:t>
            </a:r>
            <a:r>
              <a:rPr lang="en-US" b="1" err="1"/>
              <a:t>ställa</a:t>
            </a:r>
            <a:r>
              <a:rPr lang="en-US" b="1" dirty="0"/>
              <a:t> </a:t>
            </a:r>
            <a:r>
              <a:rPr lang="en-US" b="1" err="1"/>
              <a:t>frågor</a:t>
            </a:r>
            <a:r>
              <a:rPr lang="en-US" b="1" dirty="0"/>
              <a:t>)</a:t>
            </a:r>
          </a:p>
          <a:p>
            <a:pPr>
              <a:buSzPct val="114999"/>
            </a:pPr>
            <a:r>
              <a:rPr lang="en-US" b="1" dirty="0" err="1"/>
              <a:t>Positivt</a:t>
            </a:r>
            <a:r>
              <a:rPr lang="en-US" b="1" dirty="0"/>
              <a:t> / </a:t>
            </a:r>
            <a:r>
              <a:rPr lang="en-US" b="1" dirty="0" err="1"/>
              <a:t>mindre</a:t>
            </a:r>
            <a:r>
              <a:rPr lang="en-US" b="1" dirty="0"/>
              <a:t> bra med </a:t>
            </a:r>
            <a:r>
              <a:rPr lang="en-US" b="1" dirty="0" err="1"/>
              <a:t>gymnasieprogram</a:t>
            </a:r>
            <a:r>
              <a:rPr lang="en-US" b="1" dirty="0"/>
              <a:t> </a:t>
            </a:r>
            <a:r>
              <a:rPr lang="en-US" b="1" dirty="0" err="1"/>
              <a:t>och</a:t>
            </a:r>
            <a:r>
              <a:rPr lang="en-US" b="1" dirty="0"/>
              <a:t> </a:t>
            </a:r>
            <a:r>
              <a:rPr lang="en-US" b="1" dirty="0" err="1"/>
              <a:t>gymnasieskola</a:t>
            </a:r>
            <a:endParaRPr lang="en-US" b="1" dirty="0"/>
          </a:p>
          <a:p>
            <a:pPr marL="0" indent="0">
              <a:buSzPct val="114999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8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2CF68-1E9D-EBEA-D047-6AC7D6FD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Vara </a:t>
            </a:r>
            <a:r>
              <a:rPr lang="en-US" sz="5400" b="1" dirty="0" err="1"/>
              <a:t>ett</a:t>
            </a:r>
            <a:r>
              <a:rPr lang="en-US" sz="5400" b="1" dirty="0"/>
              <a:t> </a:t>
            </a:r>
            <a:r>
              <a:rPr lang="en-US" sz="5400" b="1" dirty="0" err="1"/>
              <a:t>stöd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27F96-38CA-3278-549E-21E0EF27E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00771"/>
          </a:xfrm>
        </p:spPr>
        <p:txBody>
          <a:bodyPr>
            <a:normAutofit lnSpcReduction="10000"/>
          </a:bodyPr>
          <a:lstStyle/>
          <a:p>
            <a:r>
              <a:rPr lang="en-US" b="1"/>
              <a:t>Prata med </a:t>
            </a:r>
            <a:r>
              <a:rPr lang="en-US" b="1" dirty="0"/>
              <a:t>din </a:t>
            </a:r>
            <a:r>
              <a:rPr lang="en-US" b="1" dirty="0" err="1"/>
              <a:t>tonåring</a:t>
            </a:r>
            <a:endParaRPr lang="en-US" b="1" dirty="0"/>
          </a:p>
          <a:p>
            <a:pPr>
              <a:buSzPct val="114999"/>
            </a:pPr>
            <a:r>
              <a:rPr lang="en-US" b="1" dirty="0"/>
              <a:t>Vad </a:t>
            </a:r>
            <a:r>
              <a:rPr lang="en-US" b="1" dirty="0" err="1"/>
              <a:t>är</a:t>
            </a:r>
            <a:r>
              <a:rPr lang="en-US" b="1" dirty="0"/>
              <a:t> </a:t>
            </a:r>
            <a:r>
              <a:rPr lang="en-US" b="1" dirty="0" err="1"/>
              <a:t>dina</a:t>
            </a:r>
            <a:r>
              <a:rPr lang="en-US" b="1" dirty="0"/>
              <a:t> </a:t>
            </a:r>
            <a:r>
              <a:rPr lang="en-US" b="1" dirty="0" err="1"/>
              <a:t>styrkor</a:t>
            </a:r>
            <a:r>
              <a:rPr lang="en-US" b="1" dirty="0"/>
              <a:t>?</a:t>
            </a:r>
          </a:p>
          <a:p>
            <a:pPr>
              <a:buSzPct val="114999"/>
            </a:pPr>
            <a:r>
              <a:rPr lang="en-US" b="1"/>
              <a:t>Vad </a:t>
            </a:r>
            <a:r>
              <a:rPr lang="en-US" b="1" err="1"/>
              <a:t>är</a:t>
            </a:r>
            <a:r>
              <a:rPr lang="en-US" b="1"/>
              <a:t> du </a:t>
            </a:r>
            <a:r>
              <a:rPr lang="en-US" b="1" err="1"/>
              <a:t>intresserad</a:t>
            </a:r>
            <a:r>
              <a:rPr lang="en-US" b="1"/>
              <a:t> av för program? </a:t>
            </a:r>
          </a:p>
          <a:p>
            <a:pPr>
              <a:buSzPct val="114999"/>
            </a:pPr>
            <a:r>
              <a:rPr lang="en-US" b="1" dirty="0">
                <a:ea typeface="+mn-lt"/>
                <a:cs typeface="+mn-lt"/>
              </a:rPr>
              <a:t>Vad </a:t>
            </a:r>
            <a:r>
              <a:rPr lang="en-US" b="1" dirty="0" err="1">
                <a:ea typeface="+mn-lt"/>
                <a:cs typeface="+mn-lt"/>
              </a:rPr>
              <a:t>är</a:t>
            </a:r>
            <a:r>
              <a:rPr lang="en-US" b="1" dirty="0">
                <a:ea typeface="+mn-lt"/>
                <a:cs typeface="+mn-lt"/>
              </a:rPr>
              <a:t> </a:t>
            </a:r>
            <a:r>
              <a:rPr lang="en-US" b="1" dirty="0" err="1">
                <a:ea typeface="+mn-lt"/>
                <a:cs typeface="+mn-lt"/>
              </a:rPr>
              <a:t>viktigast</a:t>
            </a:r>
            <a:r>
              <a:rPr lang="en-US" b="1" dirty="0">
                <a:ea typeface="+mn-lt"/>
                <a:cs typeface="+mn-lt"/>
              </a:rPr>
              <a:t> för just dig? </a:t>
            </a:r>
            <a:r>
              <a:rPr lang="en-US" b="1" dirty="0" err="1">
                <a:ea typeface="+mn-lt"/>
                <a:cs typeface="+mn-lt"/>
              </a:rPr>
              <a:t>Varför</a:t>
            </a:r>
            <a:r>
              <a:rPr lang="en-US" b="1" dirty="0">
                <a:ea typeface="+mn-lt"/>
                <a:cs typeface="+mn-lt"/>
              </a:rPr>
              <a:t>?</a:t>
            </a:r>
          </a:p>
          <a:p>
            <a:pPr>
              <a:buSzPct val="114999"/>
            </a:pPr>
            <a:r>
              <a:rPr lang="en-US" b="1" dirty="0" err="1"/>
              <a:t>Varför</a:t>
            </a:r>
            <a:r>
              <a:rPr lang="en-US" b="1" dirty="0"/>
              <a:t> just det </a:t>
            </a:r>
            <a:r>
              <a:rPr lang="en-US" b="1" dirty="0" err="1"/>
              <a:t>programmet</a:t>
            </a:r>
            <a:r>
              <a:rPr lang="en-US" b="1" dirty="0"/>
              <a:t> </a:t>
            </a:r>
            <a:r>
              <a:rPr lang="en-US" b="1" dirty="0" err="1"/>
              <a:t>och</a:t>
            </a:r>
            <a:r>
              <a:rPr lang="en-US" b="1" dirty="0"/>
              <a:t> </a:t>
            </a:r>
            <a:r>
              <a:rPr lang="en-US" b="1" dirty="0" err="1"/>
              <a:t>gymnasieskola</a:t>
            </a:r>
            <a:r>
              <a:rPr lang="en-US" b="1" dirty="0"/>
              <a:t>?</a:t>
            </a:r>
          </a:p>
          <a:p>
            <a:pPr>
              <a:buSzPct val="114999"/>
            </a:pPr>
            <a:r>
              <a:rPr lang="en-US" b="1"/>
              <a:t>Vad </a:t>
            </a:r>
            <a:r>
              <a:rPr lang="en-US" b="1" err="1"/>
              <a:t>är</a:t>
            </a:r>
            <a:r>
              <a:rPr lang="en-US" b="1"/>
              <a:t> </a:t>
            </a:r>
            <a:r>
              <a:rPr lang="en-US" b="1" err="1"/>
              <a:t>ett</a:t>
            </a:r>
            <a:r>
              <a:rPr lang="en-US" b="1"/>
              <a:t> </a:t>
            </a:r>
            <a:r>
              <a:rPr lang="en-US" b="1" err="1"/>
              <a:t>brett</a:t>
            </a:r>
            <a:r>
              <a:rPr lang="en-US" b="1"/>
              <a:t> program för dig?</a:t>
            </a:r>
          </a:p>
          <a:p>
            <a:pPr>
              <a:buSzPct val="114999"/>
            </a:pPr>
            <a:r>
              <a:rPr lang="en-US" b="1"/>
              <a:t>Om </a:t>
            </a:r>
            <a:r>
              <a:rPr lang="en-US" b="1" err="1"/>
              <a:t>inte</a:t>
            </a:r>
            <a:r>
              <a:rPr lang="en-US" b="1"/>
              <a:t> A </a:t>
            </a:r>
            <a:r>
              <a:rPr lang="en-US" b="1" err="1"/>
              <a:t>planen</a:t>
            </a:r>
            <a:r>
              <a:rPr lang="en-US" b="1"/>
              <a:t> </a:t>
            </a:r>
            <a:r>
              <a:rPr lang="en-US" b="1" err="1"/>
              <a:t>fungerar</a:t>
            </a:r>
            <a:r>
              <a:rPr lang="en-US" b="1"/>
              <a:t>, </a:t>
            </a:r>
            <a:r>
              <a:rPr lang="en-US" b="1" err="1"/>
              <a:t>vad</a:t>
            </a:r>
            <a:r>
              <a:rPr lang="en-US" b="1"/>
              <a:t> </a:t>
            </a:r>
            <a:r>
              <a:rPr lang="en-US" b="1" err="1"/>
              <a:t>är</a:t>
            </a:r>
            <a:r>
              <a:rPr lang="en-US" b="1"/>
              <a:t> </a:t>
            </a:r>
            <a:r>
              <a:rPr lang="en-US" b="1" err="1"/>
              <a:t>då</a:t>
            </a:r>
            <a:r>
              <a:rPr lang="en-US" b="1"/>
              <a:t> B </a:t>
            </a:r>
            <a:r>
              <a:rPr lang="en-US" b="1" err="1"/>
              <a:t>och</a:t>
            </a:r>
            <a:r>
              <a:rPr lang="en-US" b="1"/>
              <a:t> C </a:t>
            </a:r>
            <a:r>
              <a:rPr lang="en-US" b="1" err="1"/>
              <a:t>planen</a:t>
            </a:r>
            <a:r>
              <a:rPr lang="en-US" b="1"/>
              <a:t>?</a:t>
            </a:r>
          </a:p>
          <a:p>
            <a:pPr marL="0" indent="0">
              <a:buSzPct val="114999"/>
              <a:buNone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1462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4476</TotalTime>
  <Words>1071</Words>
  <Application>Microsoft Office PowerPoint</Application>
  <PresentationFormat>Bredbild</PresentationFormat>
  <Paragraphs>259</Paragraphs>
  <Slides>22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Bildrubriker</vt:lpstr>
      </vt:variant>
      <vt:variant>
        <vt:i4>22</vt:i4>
      </vt:variant>
    </vt:vector>
  </HeadingPairs>
  <TitlesOfParts>
    <vt:vector size="24" baseType="lpstr">
      <vt:lpstr>Organic</vt:lpstr>
      <vt:lpstr>Office-tema</vt:lpstr>
      <vt:lpstr>Gymnasievalet</vt:lpstr>
      <vt:lpstr> Vägen till gymnasiet</vt:lpstr>
      <vt:lpstr>Gymnasieskolan</vt:lpstr>
      <vt:lpstr>Kurs/ Poäng</vt:lpstr>
      <vt:lpstr>Gymnasieprogram struktur</vt:lpstr>
      <vt:lpstr>Behörighet</vt:lpstr>
      <vt:lpstr>Meritvärde</vt:lpstr>
      <vt:lpstr>Vara ett stöd</vt:lpstr>
      <vt:lpstr>Vara ett stöd</vt:lpstr>
      <vt:lpstr>PowerPoint-presentation</vt:lpstr>
      <vt:lpstr>Yrkesprogram</vt:lpstr>
      <vt:lpstr>Högskoleförberedande program</vt:lpstr>
      <vt:lpstr>PowerPoint-presentation</vt:lpstr>
      <vt:lpstr>Introduktionsprogram</vt:lpstr>
      <vt:lpstr>Sommarskola</vt:lpstr>
      <vt:lpstr>Idrott på schemat</vt:lpstr>
      <vt:lpstr>Vilken skola?</vt:lpstr>
      <vt:lpstr>Söka till annan kommun</vt:lpstr>
      <vt:lpstr>Viktiga datum under våren</vt:lpstr>
      <vt:lpstr>GYMNASIEVALET AVGÖR INTE HELA DIN FRAMTID</vt:lpstr>
      <vt:lpstr>Tack!</vt:lpstr>
      <vt:lpstr>Länkar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Unaeus Frida</cp:lastModifiedBy>
  <cp:revision>519</cp:revision>
  <dcterms:created xsi:type="dcterms:W3CDTF">2022-09-29T11:20:49Z</dcterms:created>
  <dcterms:modified xsi:type="dcterms:W3CDTF">2023-11-06T12:58:22Z</dcterms:modified>
</cp:coreProperties>
</file>